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2" r:id="rId2"/>
    <p:sldId id="4948" r:id="rId3"/>
    <p:sldId id="412" r:id="rId4"/>
    <p:sldId id="1980" r:id="rId5"/>
    <p:sldId id="4949" r:id="rId6"/>
    <p:sldId id="4950" r:id="rId7"/>
    <p:sldId id="4876" r:id="rId8"/>
    <p:sldId id="1971" r:id="rId9"/>
    <p:sldId id="4951" r:id="rId10"/>
    <p:sldId id="4952" r:id="rId11"/>
    <p:sldId id="2012" r:id="rId12"/>
    <p:sldId id="2004" r:id="rId13"/>
    <p:sldId id="1999" r:id="rId14"/>
    <p:sldId id="2001" r:id="rId15"/>
    <p:sldId id="2002" r:id="rId16"/>
    <p:sldId id="2003" r:id="rId17"/>
    <p:sldId id="1995" r:id="rId18"/>
    <p:sldId id="2006" r:id="rId19"/>
    <p:sldId id="2011" r:id="rId20"/>
    <p:sldId id="4947" r:id="rId21"/>
    <p:sldId id="1942" r:id="rId22"/>
    <p:sldId id="4878" r:id="rId23"/>
    <p:sldId id="1957" r:id="rId24"/>
    <p:sldId id="1939" r:id="rId25"/>
    <p:sldId id="1962" r:id="rId26"/>
    <p:sldId id="4943" r:id="rId27"/>
    <p:sldId id="4955" r:id="rId28"/>
    <p:sldId id="4956" r:id="rId29"/>
    <p:sldId id="4960" r:id="rId30"/>
    <p:sldId id="4958" r:id="rId31"/>
    <p:sldId id="4957" r:id="rId32"/>
    <p:sldId id="4959" r:id="rId33"/>
  </p:sldIdLst>
  <p:sldSz cx="12192000" cy="6858000"/>
  <p:notesSz cx="6794500" cy="9906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o Barros de Carvalho" initials="ABdC" lastIdx="5" clrIdx="0">
    <p:extLst>
      <p:ext uri="{19B8F6BF-5375-455C-9EA6-DF929625EA0E}">
        <p15:presenceInfo xmlns:p15="http://schemas.microsoft.com/office/powerpoint/2012/main" userId="S-1-5-21-1246077834-1116836056-3569801608-16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8E8"/>
    <a:srgbClr val="FFFFFF"/>
    <a:srgbClr val="FFFF99"/>
    <a:srgbClr val="000000"/>
    <a:srgbClr val="ACD53B"/>
    <a:srgbClr val="20B65C"/>
    <a:srgbClr val="00539C"/>
    <a:srgbClr val="1FB25A"/>
    <a:srgbClr val="04D887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6357" autoAdjust="0"/>
  </p:normalViewPr>
  <p:slideViewPr>
    <p:cSldViewPr snapToGrid="0" showGuides="1">
      <p:cViewPr varScale="1">
        <p:scale>
          <a:sx n="85" d="100"/>
          <a:sy n="85" d="100"/>
        </p:scale>
        <p:origin x="850" y="48"/>
      </p:cViewPr>
      <p:guideLst>
        <p:guide pos="3840"/>
        <p:guide orient="horz" pos="222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4" cy="497020"/>
          </a:xfrm>
          <a:prstGeom prst="rect">
            <a:avLst/>
          </a:prstGeom>
        </p:spPr>
        <p:txBody>
          <a:bodyPr vert="horz" lIns="91293" tIns="45647" rIns="91293" bIns="45647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8645" y="1"/>
            <a:ext cx="2944284" cy="497020"/>
          </a:xfrm>
          <a:prstGeom prst="rect">
            <a:avLst/>
          </a:prstGeom>
        </p:spPr>
        <p:txBody>
          <a:bodyPr vert="horz" lIns="91293" tIns="45647" rIns="91293" bIns="45647" rtlCol="0"/>
          <a:lstStyle>
            <a:lvl1pPr algn="r">
              <a:defRPr sz="1200"/>
            </a:lvl1pPr>
          </a:lstStyle>
          <a:p>
            <a:fld id="{87BF2CCB-0326-41CA-A733-E45A204C400D}" type="datetimeFigureOut">
              <a:rPr lang="pt-BR" smtClean="0"/>
              <a:t>21/11/2024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3" tIns="45647" rIns="91293" bIns="45647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1" y="4767262"/>
            <a:ext cx="5435600" cy="3900488"/>
          </a:xfrm>
          <a:prstGeom prst="rect">
            <a:avLst/>
          </a:prstGeom>
        </p:spPr>
        <p:txBody>
          <a:bodyPr vert="horz" lIns="91293" tIns="45647" rIns="91293" bIns="45647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08982"/>
            <a:ext cx="2944284" cy="497019"/>
          </a:xfrm>
          <a:prstGeom prst="rect">
            <a:avLst/>
          </a:prstGeom>
        </p:spPr>
        <p:txBody>
          <a:bodyPr vert="horz" lIns="91293" tIns="45647" rIns="91293" bIns="45647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8645" y="9408982"/>
            <a:ext cx="2944284" cy="497019"/>
          </a:xfrm>
          <a:prstGeom prst="rect">
            <a:avLst/>
          </a:prstGeom>
        </p:spPr>
        <p:txBody>
          <a:bodyPr vert="horz" lIns="91293" tIns="45647" rIns="91293" bIns="45647" rtlCol="0" anchor="b"/>
          <a:lstStyle>
            <a:lvl1pPr algn="r">
              <a:defRPr sz="1200"/>
            </a:lvl1pPr>
          </a:lstStyle>
          <a:p>
            <a:fld id="{D1D7EC13-6D7D-4CA0-AEF6-FED82BC4E04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34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65A4F23F-08E6-4D25-B266-FCFCC53B608A}"/>
              </a:ext>
            </a:extLst>
          </p:cNvPr>
          <p:cNvSpPr/>
          <p:nvPr userDrawn="1"/>
        </p:nvSpPr>
        <p:spPr>
          <a:xfrm>
            <a:off x="0" y="6801266"/>
            <a:ext cx="12191999" cy="56734"/>
          </a:xfrm>
          <a:prstGeom prst="rect">
            <a:avLst/>
          </a:prstGeom>
          <a:gradFill flip="none" rotWithShape="1">
            <a:gsLst>
              <a:gs pos="0">
                <a:srgbClr val="9CD0AF"/>
              </a:gs>
              <a:gs pos="58000">
                <a:srgbClr val="68B7B8"/>
              </a:gs>
              <a:gs pos="100000">
                <a:srgbClr val="2775B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88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Example - Sutco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0841" y="549926"/>
            <a:ext cx="8204200" cy="4078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878395" algn="l"/>
              </a:tabLst>
              <a:defRPr sz="2133" b="1" i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r>
              <a:rPr lang="pl-PL" sz="2133" b="1" i="0" cap="all" baseline="0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01. TOPIC HEADLINE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76852" y="1232186"/>
            <a:ext cx="7103533" cy="830647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67" b="1" i="0" u="none" strike="noStrike" kern="1200" cap="all" baseline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r>
              <a:rPr lang="pl-PL" sz="1867" b="1" cap="all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Content </a:t>
            </a:r>
            <a:r>
              <a:rPr lang="pl-PL" sz="1867" b="1" cap="all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headline</a:t>
            </a:r>
            <a:endParaRPr lang="pl-PL" sz="1867" b="1" cap="all" baseline="0" dirty="0">
              <a:solidFill>
                <a:srgbClr val="424242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76852" y="2062833"/>
            <a:ext cx="7103533" cy="830647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467" b="1" i="0" u="none" strike="noStrike" kern="1200" baseline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Content.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Lorem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ipsum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dolor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sit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consetetur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sadipscing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elitr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nonumy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eirmod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tempor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invidunt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labore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et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magna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aliquyam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voluptua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. At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vero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eos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et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accusam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et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justo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duo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dolores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et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ea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rebum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...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76852" y="3583294"/>
            <a:ext cx="7103533" cy="830647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467" b="1" i="0" u="none" strike="noStrike" kern="1200" cap="all" baseline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67" b="1" cap="all" baseline="0" dirty="0">
                <a:solidFill>
                  <a:srgbClr val="00A1DD"/>
                </a:solidFill>
                <a:latin typeface="Open Sans" charset="0"/>
                <a:ea typeface="Open Sans" charset="0"/>
                <a:cs typeface="Open Sans" charset="0"/>
              </a:rPr>
              <a:t>SPECIFICATION ONE: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Example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  <a:endParaRPr lang="pl-PL" sz="1467" b="1" cap="none" baseline="0" dirty="0">
              <a:solidFill>
                <a:srgbClr val="424242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76852" y="4515886"/>
            <a:ext cx="7103533" cy="830647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4361" algn="l"/>
              </a:tabLst>
              <a:defRPr lang="en-GB" sz="1467" b="1" i="0" u="none" strike="noStrike" kern="1200" baseline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marL="0" indent="0">
              <a:tabLst>
                <a:tab pos="168275" algn="l"/>
              </a:tabLst>
            </a:pP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Make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shure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you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have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the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font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"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Sutco_Aufzaelung_Triangle.ttf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”</a:t>
            </a:r>
          </a:p>
          <a:p>
            <a:pPr marL="0" indent="0">
              <a:tabLst>
                <a:tab pos="168275" algn="l"/>
              </a:tabLst>
            </a:pP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	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available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for the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correct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representation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of the </a:t>
            </a:r>
            <a:r>
              <a:rPr lang="pl-PL" sz="1467" b="1" cap="none" baseline="0" dirty="0" err="1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bullet</a:t>
            </a:r>
            <a:r>
              <a:rPr lang="pl-PL" sz="1467" b="1" cap="none" baseline="0" dirty="0">
                <a:solidFill>
                  <a:srgbClr val="424242"/>
                </a:solidFill>
                <a:latin typeface="Open Sans" charset="0"/>
                <a:ea typeface="Open Sans" charset="0"/>
                <a:cs typeface="Open Sans" charset="0"/>
              </a:rPr>
              <a:t> point</a:t>
            </a:r>
            <a:endParaRPr lang="pl-PL" sz="1467" b="1" cap="none" baseline="0" dirty="0">
              <a:solidFill>
                <a:srgbClr val="424242"/>
              </a:solidFill>
              <a:latin typeface="Sutco_Aufzaehlung" charset="0"/>
              <a:ea typeface="Sutco_Aufzaehlung" charset="0"/>
              <a:cs typeface="Sutco_Aufzaehlung" charset="0"/>
            </a:endParaRP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76852" y="5257263"/>
            <a:ext cx="7103533" cy="830647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67" b="1" i="0" u="none" strike="noStrike" kern="1200" baseline="0">
                <a:solidFill>
                  <a:srgbClr val="424242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67" b="1" i="0" u="none" strike="noStrike" kern="1200" baseline="0" dirty="0">
                <a:solidFill>
                  <a:srgbClr val="424242"/>
                </a:solidFill>
                <a:latin typeface="+mn-lt"/>
                <a:ea typeface="+mn-ea"/>
                <a:cs typeface="+mn-cs"/>
              </a:rPr>
              <a:t>Use this template for showing footnote.</a:t>
            </a:r>
          </a:p>
        </p:txBody>
      </p:sp>
      <p:sp>
        <p:nvSpPr>
          <p:cNvPr id="2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9149" y="4513475"/>
            <a:ext cx="425231" cy="4177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1DD"/>
                </a:solidFill>
                <a:latin typeface="Sutco_Aufzaehlung" charset="0"/>
                <a:ea typeface="Sutco_Aufzaehlung" charset="0"/>
                <a:cs typeface="Sutco_Aufzaehlung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sz="1800" b="1" i="0" cap="none" baseline="0" dirty="0">
                <a:latin typeface="Sutco_Aufzaehlung" charset="0"/>
                <a:ea typeface="Sutco_Aufzaehlung" charset="0"/>
                <a:cs typeface="Sutco_Aufzaehlung" charset="0"/>
              </a:rPr>
              <a:t>a</a:t>
            </a:r>
            <a:endParaRPr lang="de-DE" sz="1800" b="1" i="0" cap="all" dirty="0"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16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4F7E27-3C3A-4952-9435-EAF2C3F1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AE3C72-61A7-447D-A4EB-E7823B410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3EA5C4-8CA8-4F29-8425-9B8BAF33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753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37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293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54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D9D9D9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790"/>
              </a:lnSpc>
            </a:pPr>
            <a:r>
              <a:rPr dirty="0"/>
              <a:t>©</a:t>
            </a:r>
            <a:r>
              <a:rPr spc="60" dirty="0"/>
              <a:t> </a:t>
            </a:r>
            <a:r>
              <a:rPr dirty="0"/>
              <a:t>2020</a:t>
            </a:r>
            <a:r>
              <a:rPr spc="60" dirty="0"/>
              <a:t> </a:t>
            </a:r>
            <a:r>
              <a:rPr dirty="0"/>
              <a:t>The</a:t>
            </a:r>
            <a:r>
              <a:rPr spc="45" dirty="0"/>
              <a:t> </a:t>
            </a:r>
            <a:r>
              <a:rPr dirty="0"/>
              <a:t>Babcock</a:t>
            </a:r>
            <a:r>
              <a:rPr spc="75" dirty="0"/>
              <a:t> </a:t>
            </a:r>
            <a:r>
              <a:rPr dirty="0"/>
              <a:t>&amp;</a:t>
            </a:r>
            <a:r>
              <a:rPr spc="50" dirty="0"/>
              <a:t> </a:t>
            </a:r>
            <a:r>
              <a:rPr dirty="0"/>
              <a:t>Wilcox</a:t>
            </a:r>
            <a:r>
              <a:rPr spc="45" dirty="0"/>
              <a:t> </a:t>
            </a:r>
            <a:r>
              <a:rPr dirty="0"/>
              <a:t>Company.</a:t>
            </a:r>
            <a:r>
              <a:rPr spc="270" dirty="0"/>
              <a:t> </a:t>
            </a:r>
            <a:r>
              <a:rPr dirty="0"/>
              <a:t>All</a:t>
            </a:r>
            <a:r>
              <a:rPr spc="40" dirty="0"/>
              <a:t> </a:t>
            </a:r>
            <a:r>
              <a:rPr dirty="0"/>
              <a:t>rights</a:t>
            </a:r>
            <a:r>
              <a:rPr spc="60" dirty="0"/>
              <a:t> </a:t>
            </a:r>
            <a:r>
              <a:rPr spc="-10" dirty="0"/>
              <a:t>reserved.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045"/>
              </a:lnSpc>
            </a:pPr>
            <a:r>
              <a:rPr spc="-10" dirty="0"/>
              <a:t>T</a:t>
            </a:r>
            <a:r>
              <a:rPr spc="-105" dirty="0"/>
              <a:t> </a:t>
            </a:r>
            <a:r>
              <a:rPr spc="-10" dirty="0"/>
              <a:t>H</a:t>
            </a:r>
            <a:r>
              <a:rPr spc="-95" dirty="0"/>
              <a:t> </a:t>
            </a:r>
            <a:r>
              <a:rPr dirty="0"/>
              <a:t>E</a:t>
            </a:r>
            <a:r>
              <a:rPr spc="270" dirty="0"/>
              <a:t> </a:t>
            </a:r>
            <a:r>
              <a:rPr spc="-20" dirty="0"/>
              <a:t>B</a:t>
            </a:r>
            <a:r>
              <a:rPr spc="-100" dirty="0"/>
              <a:t> </a:t>
            </a:r>
            <a:r>
              <a:rPr dirty="0"/>
              <a:t>A</a:t>
            </a:r>
            <a:r>
              <a:rPr spc="-100" dirty="0"/>
              <a:t> </a:t>
            </a:r>
            <a:r>
              <a:rPr spc="-20" dirty="0"/>
              <a:t>B</a:t>
            </a:r>
            <a:r>
              <a:rPr spc="-95" dirty="0"/>
              <a:t> </a:t>
            </a:r>
            <a:r>
              <a:rPr spc="-20" dirty="0"/>
              <a:t>C</a:t>
            </a:r>
            <a:r>
              <a:rPr spc="-100" dirty="0"/>
              <a:t> </a:t>
            </a:r>
            <a:r>
              <a:rPr spc="-10" dirty="0"/>
              <a:t>O</a:t>
            </a:r>
            <a:r>
              <a:rPr spc="-95" dirty="0"/>
              <a:t> </a:t>
            </a:r>
            <a:r>
              <a:rPr spc="-20" dirty="0"/>
              <a:t>C</a:t>
            </a:r>
            <a:r>
              <a:rPr spc="-100" dirty="0"/>
              <a:t> </a:t>
            </a:r>
            <a:r>
              <a:rPr dirty="0"/>
              <a:t>K</a:t>
            </a:r>
            <a:r>
              <a:rPr spc="330" dirty="0"/>
              <a:t> </a:t>
            </a:r>
            <a:r>
              <a:rPr dirty="0"/>
              <a:t>&amp;</a:t>
            </a:r>
            <a:r>
              <a:rPr spc="270" dirty="0"/>
              <a:t> </a:t>
            </a:r>
            <a:r>
              <a:rPr spc="-10" dirty="0"/>
              <a:t>W</a:t>
            </a:r>
            <a:r>
              <a:rPr spc="-95" dirty="0"/>
              <a:t> </a:t>
            </a:r>
            <a:r>
              <a:rPr dirty="0"/>
              <a:t>I</a:t>
            </a:r>
            <a:r>
              <a:rPr spc="-95" dirty="0"/>
              <a:t> </a:t>
            </a:r>
            <a:r>
              <a:rPr spc="-10" dirty="0"/>
              <a:t>L</a:t>
            </a:r>
            <a:r>
              <a:rPr spc="-95" dirty="0"/>
              <a:t> </a:t>
            </a:r>
            <a:r>
              <a:rPr spc="-20" dirty="0"/>
              <a:t>C</a:t>
            </a:r>
            <a:r>
              <a:rPr spc="-95" dirty="0"/>
              <a:t> </a:t>
            </a:r>
            <a:r>
              <a:rPr spc="-10" dirty="0"/>
              <a:t>O</a:t>
            </a:r>
            <a:r>
              <a:rPr spc="-95" dirty="0"/>
              <a:t> </a:t>
            </a:r>
            <a:r>
              <a:rPr dirty="0"/>
              <a:t>X</a:t>
            </a:r>
            <a:r>
              <a:rPr spc="290" dirty="0"/>
              <a:t> </a:t>
            </a:r>
            <a:r>
              <a:rPr spc="-20" dirty="0"/>
              <a:t>C</a:t>
            </a:r>
            <a:r>
              <a:rPr spc="-100" dirty="0"/>
              <a:t> </a:t>
            </a:r>
            <a:r>
              <a:rPr spc="-10" dirty="0"/>
              <a:t>O</a:t>
            </a:r>
            <a:r>
              <a:rPr spc="-95" dirty="0"/>
              <a:t> </a:t>
            </a:r>
            <a:r>
              <a:rPr dirty="0"/>
              <a:t>M</a:t>
            </a:r>
            <a:r>
              <a:rPr spc="-90" dirty="0"/>
              <a:t> </a:t>
            </a:r>
            <a:r>
              <a:rPr dirty="0"/>
              <a:t>P</a:t>
            </a:r>
            <a:r>
              <a:rPr spc="-95" dirty="0"/>
              <a:t> </a:t>
            </a:r>
            <a:r>
              <a:rPr dirty="0"/>
              <a:t>A</a:t>
            </a:r>
            <a:r>
              <a:rPr spc="-100" dirty="0"/>
              <a:t> </a:t>
            </a:r>
            <a:r>
              <a:rPr spc="-20" dirty="0"/>
              <a:t>N</a:t>
            </a:r>
            <a:r>
              <a:rPr spc="-95" dirty="0"/>
              <a:t> </a:t>
            </a:r>
            <a:r>
              <a:rPr spc="-50" dirty="0"/>
              <a:t>Y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D9D9D9"/>
                </a:solidFill>
                <a:latin typeface="Carlito"/>
                <a:cs typeface="Carlito"/>
              </a:defRPr>
            </a:lvl1pPr>
          </a:lstStyle>
          <a:p>
            <a:pPr marL="98425">
              <a:lnSpc>
                <a:spcPts val="980"/>
              </a:lnSpc>
            </a:pPr>
            <a:fld id="{81D60167-4931-47E6-BA6A-407CBD079E47}" type="slidenum">
              <a:rPr spc="-50" dirty="0"/>
              <a:t>‹nº›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120920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Example - Sutco PP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2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08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49971" y="5963779"/>
            <a:ext cx="2840083" cy="340683"/>
          </a:xfrm>
          <a:prstGeom prst="rect">
            <a:avLst/>
          </a:prstGeom>
        </p:spPr>
        <p:txBody>
          <a:bodyPr/>
          <a:lstStyle/>
          <a:p>
            <a:fld id="{451BA835-D13F-49F4-8F11-5D576AC65FAD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240" y="5963780"/>
            <a:ext cx="5667375" cy="3406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5963780"/>
            <a:ext cx="1188720" cy="340682"/>
          </a:xfrm>
          <a:prstGeom prst="rect">
            <a:avLst/>
          </a:prstGeom>
        </p:spPr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9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43344145-8A88-DCC2-2DA6-F1612731A262}"/>
              </a:ext>
            </a:extLst>
          </p:cNvPr>
          <p:cNvSpPr/>
          <p:nvPr userDrawn="1"/>
        </p:nvSpPr>
        <p:spPr>
          <a:xfrm>
            <a:off x="0" y="6801266"/>
            <a:ext cx="12191999" cy="56734"/>
          </a:xfrm>
          <a:prstGeom prst="rect">
            <a:avLst/>
          </a:prstGeom>
          <a:gradFill flip="none" rotWithShape="1">
            <a:gsLst>
              <a:gs pos="0">
                <a:srgbClr val="9CD0AF"/>
              </a:gs>
              <a:gs pos="58000">
                <a:srgbClr val="68B7B8"/>
              </a:gs>
              <a:gs pos="100000">
                <a:srgbClr val="2775B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362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7" r:id="rId5"/>
    <p:sldLayoutId id="2147483661" r:id="rId6"/>
    <p:sldLayoutId id="2147483662" r:id="rId7"/>
    <p:sldLayoutId id="2147483663" r:id="rId8"/>
    <p:sldLayoutId id="2147483666" r:id="rId9"/>
    <p:sldLayoutId id="2147483667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3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31.png"/><Relationship Id="rId5" Type="http://schemas.openxmlformats.org/officeDocument/2006/relationships/image" Target="../media/image42.svg"/><Relationship Id="rId15" Type="http://schemas.openxmlformats.org/officeDocument/2006/relationships/image" Target="../media/image35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8.png"/><Relationship Id="rId4" Type="http://schemas.openxmlformats.org/officeDocument/2006/relationships/image" Target="../media/image73.jpeg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18" Type="http://schemas.openxmlformats.org/officeDocument/2006/relationships/image" Target="../media/image9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17" Type="http://schemas.openxmlformats.org/officeDocument/2006/relationships/image" Target="../media/image93.png"/><Relationship Id="rId2" Type="http://schemas.openxmlformats.org/officeDocument/2006/relationships/image" Target="../media/image18.png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svg"/><Relationship Id="rId19" Type="http://schemas.openxmlformats.org/officeDocument/2006/relationships/image" Target="../media/image95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seu do Ipiranga reabre após nove anos e uma reforma de R$ 235 milhões |  Artes visuais | O Globo">
            <a:extLst>
              <a:ext uri="{FF2B5EF4-FFF2-40B4-BE49-F238E27FC236}">
                <a16:creationId xmlns:a16="http://schemas.microsoft.com/office/drawing/2014/main" id="{A2D55C33-BCDB-B18C-6676-6195CA37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" y="9348"/>
            <a:ext cx="12169526" cy="684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D526B60-4493-CE12-2B9F-E20C280F132D}"/>
              </a:ext>
            </a:extLst>
          </p:cNvPr>
          <p:cNvGrpSpPr/>
          <p:nvPr/>
        </p:nvGrpSpPr>
        <p:grpSpPr>
          <a:xfrm>
            <a:off x="-34558" y="-50801"/>
            <a:ext cx="12258284" cy="6896100"/>
            <a:chOff x="-927742" y="-157484"/>
            <a:chExt cx="12258284" cy="689610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D97D63F-90C5-46B2-8716-3A1D14C76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60" r="45585"/>
            <a:stretch/>
          </p:blipFill>
          <p:spPr>
            <a:xfrm>
              <a:off x="-927742" y="-157484"/>
              <a:ext cx="12258284" cy="6896100"/>
            </a:xfrm>
            <a:prstGeom prst="rect">
              <a:avLst/>
            </a:prstGeom>
          </p:spPr>
        </p:pic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DAF5F698-A757-E824-8993-FEC23627C3D8}"/>
                </a:ext>
              </a:extLst>
            </p:cNvPr>
            <p:cNvSpPr/>
            <p:nvPr/>
          </p:nvSpPr>
          <p:spPr>
            <a:xfrm>
              <a:off x="-893184" y="-97335"/>
              <a:ext cx="3670300" cy="4451343"/>
            </a:xfrm>
            <a:custGeom>
              <a:avLst/>
              <a:gdLst>
                <a:gd name="connsiteX0" fmla="*/ 3674378 w 3674378"/>
                <a:gd name="connsiteY0" fmla="*/ 0 h 4437776"/>
                <a:gd name="connsiteX1" fmla="*/ 0 w 3674378"/>
                <a:gd name="connsiteY1" fmla="*/ 4437776 h 4437776"/>
                <a:gd name="connsiteX2" fmla="*/ 8389 w 3674378"/>
                <a:gd name="connsiteY2" fmla="*/ 0 h 4437776"/>
                <a:gd name="connsiteX3" fmla="*/ 3674378 w 3674378"/>
                <a:gd name="connsiteY3" fmla="*/ 0 h 443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378" h="4437776">
                  <a:moveTo>
                    <a:pt x="3674378" y="0"/>
                  </a:moveTo>
                  <a:lnTo>
                    <a:pt x="0" y="4437776"/>
                  </a:lnTo>
                  <a:cubicBezTo>
                    <a:pt x="2796" y="2958517"/>
                    <a:pt x="5593" y="1479259"/>
                    <a:pt x="8389" y="0"/>
                  </a:cubicBezTo>
                  <a:lnTo>
                    <a:pt x="36743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1DD3B7D-0C27-4E8D-AA53-9EF80CF01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604" t="22446" r="18707"/>
            <a:stretch/>
          </p:blipFill>
          <p:spPr>
            <a:xfrm>
              <a:off x="-877182" y="-106481"/>
              <a:ext cx="12192000" cy="5590241"/>
            </a:xfrm>
            <a:prstGeom prst="rect">
              <a:avLst/>
            </a:prstGeom>
            <a:effectLst>
              <a:outerShdw blurRad="381000" dist="1143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1C0339C-D00A-463D-90C3-48F0F90B4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411074" y="512854"/>
              <a:ext cx="1121274" cy="334505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355FEE-CECF-4447-9615-8D4A98172D93}"/>
              </a:ext>
            </a:extLst>
          </p:cNvPr>
          <p:cNvSpPr txBox="1"/>
          <p:nvPr/>
        </p:nvSpPr>
        <p:spPr>
          <a:xfrm>
            <a:off x="2002255" y="3429000"/>
            <a:ext cx="9771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70000"/>
                    </a:prst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ECOPARQUES E GESTÃO DE RESÍDUOS SÓLIDOS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440A615-F8F6-465C-B3A0-C7C178C87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7416" y="6791325"/>
            <a:ext cx="12384000" cy="1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46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atras">
            <a:extLst>
              <a:ext uri="{FF2B5EF4-FFF2-40B4-BE49-F238E27FC236}">
                <a16:creationId xmlns:a16="http://schemas.microsoft.com/office/drawing/2014/main" id="{354B41BB-CA39-4A1C-8FF6-CA749BF803BB}"/>
              </a:ext>
            </a:extLst>
          </p:cNvPr>
          <p:cNvSpPr/>
          <p:nvPr/>
        </p:nvSpPr>
        <p:spPr>
          <a:xfrm rot="5400000" flipH="1">
            <a:off x="-549310" y="556106"/>
            <a:ext cx="6858000" cy="5745787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" fmla="*/ 0 w 19477038"/>
              <a:gd name="connsiteY0" fmla="*/ 550606 h 8780206"/>
              <a:gd name="connsiteX1" fmla="*/ 19477038 w 19477038"/>
              <a:gd name="connsiteY1" fmla="*/ 550606 h 8780206"/>
              <a:gd name="connsiteX2" fmla="*/ 19477038 w 19477038"/>
              <a:gd name="connsiteY2" fmla="*/ 8780206 h 8780206"/>
              <a:gd name="connsiteX3" fmla="*/ 0 w 19477038"/>
              <a:gd name="connsiteY3" fmla="*/ 8780206 h 8780206"/>
              <a:gd name="connsiteX4" fmla="*/ 0 w 19477038"/>
              <a:gd name="connsiteY4" fmla="*/ 550606 h 8780206"/>
              <a:gd name="connsiteX0" fmla="*/ 0 w 19477038"/>
              <a:gd name="connsiteY0" fmla="*/ 284740 h 8514340"/>
              <a:gd name="connsiteX1" fmla="*/ 19477038 w 19477038"/>
              <a:gd name="connsiteY1" fmla="*/ 284740 h 8514340"/>
              <a:gd name="connsiteX2" fmla="*/ 19477038 w 19477038"/>
              <a:gd name="connsiteY2" fmla="*/ 8514340 h 8514340"/>
              <a:gd name="connsiteX3" fmla="*/ 0 w 19477038"/>
              <a:gd name="connsiteY3" fmla="*/ 8514340 h 8514340"/>
              <a:gd name="connsiteX4" fmla="*/ 0 w 19477038"/>
              <a:gd name="connsiteY4" fmla="*/ 284740 h 8514340"/>
              <a:gd name="connsiteX0" fmla="*/ 0 w 19477038"/>
              <a:gd name="connsiteY0" fmla="*/ 422999 h 8652599"/>
              <a:gd name="connsiteX1" fmla="*/ 19477038 w 19477038"/>
              <a:gd name="connsiteY1" fmla="*/ 422999 h 8652599"/>
              <a:gd name="connsiteX2" fmla="*/ 19477038 w 19477038"/>
              <a:gd name="connsiteY2" fmla="*/ 8652599 h 8652599"/>
              <a:gd name="connsiteX3" fmla="*/ 0 w 19477038"/>
              <a:gd name="connsiteY3" fmla="*/ 8652599 h 8652599"/>
              <a:gd name="connsiteX4" fmla="*/ 0 w 19477038"/>
              <a:gd name="connsiteY4" fmla="*/ 422999 h 865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91000">
                <a:schemeClr val="accent1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pt-BR" sz="140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1327A225-1202-0AFB-F14C-3FCC4D1AF09F}"/>
              </a:ext>
            </a:extLst>
          </p:cNvPr>
          <p:cNvSpPr/>
          <p:nvPr/>
        </p:nvSpPr>
        <p:spPr>
          <a:xfrm rot="10800000">
            <a:off x="11019246" y="32726"/>
            <a:ext cx="1129698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pt-BR" sz="140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reeform: Shape 35">
            <a:extLst>
              <a:ext uri="{FF2B5EF4-FFF2-40B4-BE49-F238E27FC236}">
                <a16:creationId xmlns:a16="http://schemas.microsoft.com/office/drawing/2014/main" id="{CA890BC3-A9CD-ACD8-E5D5-FEFF3D5C762A}"/>
              </a:ext>
            </a:extLst>
          </p:cNvPr>
          <p:cNvSpPr/>
          <p:nvPr/>
        </p:nvSpPr>
        <p:spPr>
          <a:xfrm rot="10800000">
            <a:off x="11814082" y="0"/>
            <a:ext cx="334862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pt-BR" sz="1408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E1EC3F6-40EB-4845-A40B-DC3BE0D1D268}"/>
              </a:ext>
            </a:extLst>
          </p:cNvPr>
          <p:cNvSpPr/>
          <p:nvPr userDrawn="1"/>
        </p:nvSpPr>
        <p:spPr>
          <a:xfrm>
            <a:off x="9427" y="5766314"/>
            <a:ext cx="1129698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pt-BR" sz="140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5584028-0CE6-4D2D-84A8-28ED6FEF1E06}"/>
              </a:ext>
            </a:extLst>
          </p:cNvPr>
          <p:cNvSpPr/>
          <p:nvPr userDrawn="1"/>
        </p:nvSpPr>
        <p:spPr>
          <a:xfrm>
            <a:off x="10231" y="5439261"/>
            <a:ext cx="334862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pt-BR" sz="140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04E36F-E4D8-453D-9474-040A368149FD}"/>
              </a:ext>
            </a:extLst>
          </p:cNvPr>
          <p:cNvSpPr txBox="1">
            <a:spLocks/>
          </p:cNvSpPr>
          <p:nvPr/>
        </p:nvSpPr>
        <p:spPr>
          <a:xfrm>
            <a:off x="345093" y="280583"/>
            <a:ext cx="11685939" cy="1030862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730377">
              <a:spcBef>
                <a:spcPts val="799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Unidade de Recuperação Energética como parte da Solução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6F2A48-F0E1-484B-8521-2BE14814901D}"/>
              </a:ext>
            </a:extLst>
          </p:cNvPr>
          <p:cNvSpPr txBox="1"/>
          <p:nvPr/>
        </p:nvSpPr>
        <p:spPr>
          <a:xfrm>
            <a:off x="5684778" y="2399760"/>
            <a:ext cx="286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Segoe UI" panose="020B0502040204020203" pitchFamily="34" charset="0"/>
              </a:rPr>
              <a:t>Esgotamento do tempo de vida útil dos aterros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CEB678-5AD8-44E4-92FF-A2EABCAFA5DE}"/>
              </a:ext>
            </a:extLst>
          </p:cNvPr>
          <p:cNvSpPr txBox="1"/>
          <p:nvPr/>
        </p:nvSpPr>
        <p:spPr>
          <a:xfrm>
            <a:off x="9403993" y="2425474"/>
            <a:ext cx="2488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Segoe UI" panose="020B0502040204020203" pitchFamily="34" charset="0"/>
              </a:rPr>
              <a:t>Produção de Energia Limpa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549E00-4DDE-4887-97D0-F51FBD77AF46}"/>
              </a:ext>
            </a:extLst>
          </p:cNvPr>
          <p:cNvSpPr txBox="1"/>
          <p:nvPr/>
        </p:nvSpPr>
        <p:spPr>
          <a:xfrm>
            <a:off x="5718681" y="3988161"/>
            <a:ext cx="2869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Segoe UI" panose="020B0502040204020203" pitchFamily="34" charset="0"/>
              </a:rPr>
              <a:t>Inexistência de áreas apropriadas para implementar novos aterros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62AF5E-EE27-47EC-9E79-5371BC1A055F}"/>
              </a:ext>
            </a:extLst>
          </p:cNvPr>
          <p:cNvSpPr txBox="1"/>
          <p:nvPr/>
        </p:nvSpPr>
        <p:spPr>
          <a:xfrm>
            <a:off x="9403994" y="3980223"/>
            <a:ext cx="274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Redução de custos com transporte de resíduos</a:t>
            </a:r>
            <a:endParaRPr lang="pt-BR" sz="1408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12" name="ic1">
            <a:extLst>
              <a:ext uri="{FF2B5EF4-FFF2-40B4-BE49-F238E27FC236}">
                <a16:creationId xmlns:a16="http://schemas.microsoft.com/office/drawing/2014/main" id="{F036CB9F-003C-0040-4C51-C900354FBB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7422" y="1968738"/>
            <a:ext cx="360000" cy="360000"/>
          </a:xfrm>
          <a:prstGeom prst="rect">
            <a:avLst/>
          </a:prstGeom>
        </p:spPr>
      </p:pic>
      <p:pic>
        <p:nvPicPr>
          <p:cNvPr id="13" name="ic2">
            <a:extLst>
              <a:ext uri="{FF2B5EF4-FFF2-40B4-BE49-F238E27FC236}">
                <a16:creationId xmlns:a16="http://schemas.microsoft.com/office/drawing/2014/main" id="{B015113F-98AB-4016-3388-81514CB5C8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404996" y="1913144"/>
            <a:ext cx="360000" cy="360000"/>
          </a:xfrm>
          <a:prstGeom prst="rect">
            <a:avLst/>
          </a:prstGeom>
        </p:spPr>
      </p:pic>
      <p:pic>
        <p:nvPicPr>
          <p:cNvPr id="14" name="ic3">
            <a:extLst>
              <a:ext uri="{FF2B5EF4-FFF2-40B4-BE49-F238E27FC236}">
                <a16:creationId xmlns:a16="http://schemas.microsoft.com/office/drawing/2014/main" id="{4D28A72F-F703-E486-924C-E19375846C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20355" y="3486579"/>
            <a:ext cx="360000" cy="360000"/>
          </a:xfrm>
          <a:prstGeom prst="rect">
            <a:avLst/>
          </a:prstGeom>
        </p:spPr>
      </p:pic>
      <p:pic>
        <p:nvPicPr>
          <p:cNvPr id="15" name="ic4">
            <a:extLst>
              <a:ext uri="{FF2B5EF4-FFF2-40B4-BE49-F238E27FC236}">
                <a16:creationId xmlns:a16="http://schemas.microsoft.com/office/drawing/2014/main" id="{D38E983C-07F6-DA02-EB5E-839D59B88D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404996" y="3456241"/>
            <a:ext cx="360000" cy="360000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9B3059F4-F5D5-39A1-C993-37BCDAB7882D}"/>
              </a:ext>
            </a:extLst>
          </p:cNvPr>
          <p:cNvSpPr txBox="1"/>
          <p:nvPr/>
        </p:nvSpPr>
        <p:spPr>
          <a:xfrm>
            <a:off x="5762674" y="5770133"/>
            <a:ext cx="286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Segoe UI" panose="020B0502040204020203" pitchFamily="34" charset="0"/>
              </a:rPr>
              <a:t>Conformidade com metas ambientais</a:t>
            </a:r>
          </a:p>
        </p:txBody>
      </p:sp>
      <p:pic>
        <p:nvPicPr>
          <p:cNvPr id="5" name="ic4">
            <a:extLst>
              <a:ext uri="{FF2B5EF4-FFF2-40B4-BE49-F238E27FC236}">
                <a16:creationId xmlns:a16="http://schemas.microsoft.com/office/drawing/2014/main" id="{BA19B2E5-3D46-25EE-EB3A-11581F00DA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820355" y="5279177"/>
            <a:ext cx="360000" cy="360000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7359D6B0-FD0F-6718-A97E-8973C0C82E05}"/>
              </a:ext>
            </a:extLst>
          </p:cNvPr>
          <p:cNvSpPr txBox="1"/>
          <p:nvPr/>
        </p:nvSpPr>
        <p:spPr>
          <a:xfrm>
            <a:off x="8780369" y="5736443"/>
            <a:ext cx="354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  <a:cs typeface="Segoe UI" panose="020B0502040204020203" pitchFamily="34" charset="0"/>
              </a:rPr>
              <a:t>Geração de empregos e desenvolvimento tecnológico</a:t>
            </a:r>
          </a:p>
        </p:txBody>
      </p:sp>
      <p:pic>
        <p:nvPicPr>
          <p:cNvPr id="10" name="ic4">
            <a:extLst>
              <a:ext uri="{FF2B5EF4-FFF2-40B4-BE49-F238E27FC236}">
                <a16:creationId xmlns:a16="http://schemas.microsoft.com/office/drawing/2014/main" id="{F0444A4A-F87F-758E-35E4-ED7411DA10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367210" y="5279177"/>
            <a:ext cx="360000" cy="360000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1BE3B9A-9507-4065-A93C-3609118A95B7}"/>
              </a:ext>
            </a:extLst>
          </p:cNvPr>
          <p:cNvGrpSpPr/>
          <p:nvPr/>
        </p:nvGrpSpPr>
        <p:grpSpPr>
          <a:xfrm>
            <a:off x="185775" y="3162975"/>
            <a:ext cx="5548741" cy="3168811"/>
            <a:chOff x="1481327" y="545591"/>
            <a:chExt cx="6367272" cy="3636263"/>
          </a:xfrm>
        </p:grpSpPr>
        <p:grpSp>
          <p:nvGrpSpPr>
            <p:cNvPr id="24" name="object 31">
              <a:extLst>
                <a:ext uri="{FF2B5EF4-FFF2-40B4-BE49-F238E27FC236}">
                  <a16:creationId xmlns:a16="http://schemas.microsoft.com/office/drawing/2014/main" id="{ACFCDF62-FBFD-650C-01CE-ED612668CB5A}"/>
                </a:ext>
              </a:extLst>
            </p:cNvPr>
            <p:cNvGrpSpPr/>
            <p:nvPr/>
          </p:nvGrpSpPr>
          <p:grpSpPr>
            <a:xfrm>
              <a:off x="1481327" y="545591"/>
              <a:ext cx="6367272" cy="3636263"/>
              <a:chOff x="1481327" y="545591"/>
              <a:chExt cx="6367272" cy="3636263"/>
            </a:xfrm>
          </p:grpSpPr>
          <p:pic>
            <p:nvPicPr>
              <p:cNvPr id="37" name="object 37">
                <a:extLst>
                  <a:ext uri="{FF2B5EF4-FFF2-40B4-BE49-F238E27FC236}">
                    <a16:creationId xmlns:a16="http://schemas.microsoft.com/office/drawing/2014/main" id="{9335C462-22A7-6831-0BF8-15087FA2A21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481327" y="545591"/>
                <a:ext cx="6367272" cy="3636263"/>
              </a:xfrm>
              <a:prstGeom prst="rect">
                <a:avLst/>
              </a:prstGeom>
            </p:spPr>
          </p:pic>
          <p:pic>
            <p:nvPicPr>
              <p:cNvPr id="38" name="object 38">
                <a:extLst>
                  <a:ext uri="{FF2B5EF4-FFF2-40B4-BE49-F238E27FC236}">
                    <a16:creationId xmlns:a16="http://schemas.microsoft.com/office/drawing/2014/main" id="{01CA368F-564E-E86D-24AB-777C717C4D7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534667" y="560831"/>
                <a:ext cx="6265163" cy="3534155"/>
              </a:xfrm>
              <a:prstGeom prst="rect">
                <a:avLst/>
              </a:prstGeom>
            </p:spPr>
          </p:pic>
        </p:grpSp>
        <p:grpSp>
          <p:nvGrpSpPr>
            <p:cNvPr id="25" name="object 40">
              <a:extLst>
                <a:ext uri="{FF2B5EF4-FFF2-40B4-BE49-F238E27FC236}">
                  <a16:creationId xmlns:a16="http://schemas.microsoft.com/office/drawing/2014/main" id="{6F24131C-C3BD-057B-46A5-C603A5DD8548}"/>
                </a:ext>
              </a:extLst>
            </p:cNvPr>
            <p:cNvGrpSpPr/>
            <p:nvPr/>
          </p:nvGrpSpPr>
          <p:grpSpPr>
            <a:xfrm>
              <a:off x="4910073" y="2346705"/>
              <a:ext cx="288543" cy="507999"/>
              <a:chOff x="4910073" y="2346705"/>
              <a:chExt cx="288543" cy="507999"/>
            </a:xfrm>
          </p:grpSpPr>
          <p:pic>
            <p:nvPicPr>
              <p:cNvPr id="33" name="object 41">
                <a:extLst>
                  <a:ext uri="{FF2B5EF4-FFF2-40B4-BE49-F238E27FC236}">
                    <a16:creationId xmlns:a16="http://schemas.microsoft.com/office/drawing/2014/main" id="{FB34EDEB-95E7-4F51-35FF-C76951297CB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910073" y="2700273"/>
                <a:ext cx="152908" cy="154431"/>
              </a:xfrm>
              <a:prstGeom prst="rect">
                <a:avLst/>
              </a:prstGeom>
            </p:spPr>
          </p:pic>
          <p:pic>
            <p:nvPicPr>
              <p:cNvPr id="34" name="object 43">
                <a:extLst>
                  <a:ext uri="{FF2B5EF4-FFF2-40B4-BE49-F238E27FC236}">
                    <a16:creationId xmlns:a16="http://schemas.microsoft.com/office/drawing/2014/main" id="{623F0131-719E-A2BE-DE55-C0C1415DEDC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044185" y="2346705"/>
                <a:ext cx="154431" cy="154431"/>
              </a:xfrm>
              <a:prstGeom prst="rect">
                <a:avLst/>
              </a:prstGeom>
            </p:spPr>
          </p:pic>
        </p:grpSp>
        <p:pic>
          <p:nvPicPr>
            <p:cNvPr id="26" name="object 46">
              <a:extLst>
                <a:ext uri="{FF2B5EF4-FFF2-40B4-BE49-F238E27FC236}">
                  <a16:creationId xmlns:a16="http://schemas.microsoft.com/office/drawing/2014/main" id="{0FA266D0-C6B3-F2E5-49DD-8CEDB579E4DE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48758" y="2561589"/>
              <a:ext cx="152907" cy="152908"/>
            </a:xfrm>
            <a:prstGeom prst="rect">
              <a:avLst/>
            </a:prstGeom>
          </p:spPr>
        </p:pic>
        <p:grpSp>
          <p:nvGrpSpPr>
            <p:cNvPr id="27" name="object 48">
              <a:extLst>
                <a:ext uri="{FF2B5EF4-FFF2-40B4-BE49-F238E27FC236}">
                  <a16:creationId xmlns:a16="http://schemas.microsoft.com/office/drawing/2014/main" id="{2B4B2CE9-6BE3-C34A-2F8C-4C67A019E57E}"/>
                </a:ext>
              </a:extLst>
            </p:cNvPr>
            <p:cNvGrpSpPr/>
            <p:nvPr/>
          </p:nvGrpSpPr>
          <p:grpSpPr>
            <a:xfrm>
              <a:off x="4715001" y="2011426"/>
              <a:ext cx="1647286" cy="631443"/>
              <a:chOff x="4715001" y="2011426"/>
              <a:chExt cx="1647286" cy="631443"/>
            </a:xfrm>
          </p:grpSpPr>
          <p:pic>
            <p:nvPicPr>
              <p:cNvPr id="31" name="object 50">
                <a:extLst>
                  <a:ext uri="{FF2B5EF4-FFF2-40B4-BE49-F238E27FC236}">
                    <a16:creationId xmlns:a16="http://schemas.microsoft.com/office/drawing/2014/main" id="{C7BFF5C8-7F5F-F9BF-5856-0F8694DFC70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715001" y="2488438"/>
                <a:ext cx="152908" cy="154431"/>
              </a:xfrm>
              <a:prstGeom prst="rect">
                <a:avLst/>
              </a:prstGeom>
            </p:spPr>
          </p:pic>
          <p:pic>
            <p:nvPicPr>
              <p:cNvPr id="32" name="object 52">
                <a:extLst>
                  <a:ext uri="{FF2B5EF4-FFF2-40B4-BE49-F238E27FC236}">
                    <a16:creationId xmlns:a16="http://schemas.microsoft.com/office/drawing/2014/main" id="{5DC3C192-AB27-FCD3-DD12-258880D073CA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6209380" y="2011426"/>
                <a:ext cx="152907" cy="152907"/>
              </a:xfrm>
              <a:prstGeom prst="rect">
                <a:avLst/>
              </a:prstGeom>
            </p:spPr>
          </p:pic>
        </p:grpSp>
        <p:pic>
          <p:nvPicPr>
            <p:cNvPr id="28" name="object 56">
              <a:extLst>
                <a:ext uri="{FF2B5EF4-FFF2-40B4-BE49-F238E27FC236}">
                  <a16:creationId xmlns:a16="http://schemas.microsoft.com/office/drawing/2014/main" id="{4F6BC25C-1B47-3CC8-8E42-517F4F4F353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76563" y="1881885"/>
              <a:ext cx="154432" cy="152907"/>
            </a:xfrm>
            <a:prstGeom prst="rect">
              <a:avLst/>
            </a:prstGeom>
          </p:spPr>
        </p:pic>
        <p:pic>
          <p:nvPicPr>
            <p:cNvPr id="29" name="object 65">
              <a:extLst>
                <a:ext uri="{FF2B5EF4-FFF2-40B4-BE49-F238E27FC236}">
                  <a16:creationId xmlns:a16="http://schemas.microsoft.com/office/drawing/2014/main" id="{40C6F0F7-A9CE-C6F9-E798-DE1DEFB7FB9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985607" y="1849881"/>
              <a:ext cx="152907" cy="152907"/>
            </a:xfrm>
            <a:prstGeom prst="rect">
              <a:avLst/>
            </a:prstGeom>
          </p:spPr>
        </p:pic>
        <p:pic>
          <p:nvPicPr>
            <p:cNvPr id="30" name="object 65">
              <a:extLst>
                <a:ext uri="{FF2B5EF4-FFF2-40B4-BE49-F238E27FC236}">
                  <a16:creationId xmlns:a16="http://schemas.microsoft.com/office/drawing/2014/main" id="{1DEB656F-63A1-A822-B55A-E380C151132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96986" y="1728977"/>
              <a:ext cx="152907" cy="152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5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0" grpId="0"/>
      <p:bldP spid="21" grpId="0"/>
      <p:bldP spid="22" grpId="0"/>
      <p:bldP spid="23" grpId="0"/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3E553F-05DD-1A20-1473-32E7577EE64F}"/>
              </a:ext>
            </a:extLst>
          </p:cNvPr>
          <p:cNvGrpSpPr/>
          <p:nvPr/>
        </p:nvGrpSpPr>
        <p:grpSpPr>
          <a:xfrm>
            <a:off x="412482" y="198323"/>
            <a:ext cx="8591801" cy="468589"/>
            <a:chOff x="1710936" y="1758397"/>
            <a:chExt cx="6443851" cy="351442"/>
          </a:xfrm>
        </p:grpSpPr>
        <p:sp>
          <p:nvSpPr>
            <p:cNvPr id="6" name="Pentágono 4">
              <a:extLst>
                <a:ext uri="{FF2B5EF4-FFF2-40B4-BE49-F238E27FC236}">
                  <a16:creationId xmlns:a16="http://schemas.microsoft.com/office/drawing/2014/main" id="{5E61DA42-E180-5096-13C8-F15D9C2176BF}"/>
                </a:ext>
              </a:extLst>
            </p:cNvPr>
            <p:cNvSpPr/>
            <p:nvPr/>
          </p:nvSpPr>
          <p:spPr>
            <a:xfrm rot="10800000">
              <a:off x="1710936" y="1758397"/>
              <a:ext cx="6443851" cy="351442"/>
            </a:xfrm>
            <a:prstGeom prst="homePlat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Pentágono 4">
              <a:extLst>
                <a:ext uri="{FF2B5EF4-FFF2-40B4-BE49-F238E27FC236}">
                  <a16:creationId xmlns:a16="http://schemas.microsoft.com/office/drawing/2014/main" id="{3B56E431-80F1-4919-EA7E-0079ECBA6A50}"/>
                </a:ext>
              </a:extLst>
            </p:cNvPr>
            <p:cNvSpPr txBox="1"/>
            <p:nvPr/>
          </p:nvSpPr>
          <p:spPr>
            <a:xfrm rot="21600000">
              <a:off x="1798796" y="1758397"/>
              <a:ext cx="6355991" cy="351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35" tIns="71120" rIns="132757" bIns="71120" numCol="1" spcCol="1270" anchor="ctr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/>
                <a:t>Tecnologias Verificadas – </a:t>
              </a:r>
              <a:r>
                <a:rPr lang="pt-BR" sz="1600" b="1" dirty="0" err="1"/>
                <a:t>Ecoparque</a:t>
              </a:r>
              <a:r>
                <a:rPr lang="pt-BR" sz="1600" b="1" dirty="0"/>
                <a:t> 3 – Barcelona (Mataró) - Espanha</a:t>
              </a:r>
              <a:endParaRPr lang="de-DE" sz="1600" dirty="0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F24EB932-EE4C-90CD-957E-C3A16FD651D3}"/>
              </a:ext>
            </a:extLst>
          </p:cNvPr>
          <p:cNvSpPr/>
          <p:nvPr/>
        </p:nvSpPr>
        <p:spPr>
          <a:xfrm>
            <a:off x="178186" y="198323"/>
            <a:ext cx="468589" cy="4685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000" r="-14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D66DBB5-46D5-622D-72CE-9A7BF9173D99}"/>
              </a:ext>
            </a:extLst>
          </p:cNvPr>
          <p:cNvGrpSpPr/>
          <p:nvPr/>
        </p:nvGrpSpPr>
        <p:grpSpPr>
          <a:xfrm>
            <a:off x="1048095" y="779037"/>
            <a:ext cx="10983952" cy="5961408"/>
            <a:chOff x="412480" y="779037"/>
            <a:chExt cx="10983952" cy="596140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FFC7EC98-BCA3-DF82-4A1C-EFA93B36A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480" y="779037"/>
              <a:ext cx="10983952" cy="5961408"/>
            </a:xfrm>
            <a:prstGeom prst="rect">
              <a:avLst/>
            </a:prstGeom>
          </p:spPr>
        </p:pic>
        <p:pic>
          <p:nvPicPr>
            <p:cNvPr id="11" name="Gráfico 10" descr="Marcador com preenchimento sólido">
              <a:extLst>
                <a:ext uri="{FF2B5EF4-FFF2-40B4-BE49-F238E27FC236}">
                  <a16:creationId xmlns:a16="http://schemas.microsoft.com/office/drawing/2014/main" id="{A91869C2-5E94-3FB3-11AA-1F267C187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8235" y="3915936"/>
              <a:ext cx="572429" cy="572429"/>
            </a:xfrm>
            <a:prstGeom prst="rect">
              <a:avLst/>
            </a:prstGeom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35FB59AB-836D-5886-C69E-5B0EF8789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5" y="734432"/>
            <a:ext cx="3880624" cy="22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9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3E553F-05DD-1A20-1473-32E7577EE64F}"/>
              </a:ext>
            </a:extLst>
          </p:cNvPr>
          <p:cNvGrpSpPr/>
          <p:nvPr/>
        </p:nvGrpSpPr>
        <p:grpSpPr>
          <a:xfrm>
            <a:off x="412482" y="198323"/>
            <a:ext cx="8591801" cy="468589"/>
            <a:chOff x="1710936" y="1758397"/>
            <a:chExt cx="6443851" cy="351442"/>
          </a:xfrm>
        </p:grpSpPr>
        <p:sp>
          <p:nvSpPr>
            <p:cNvPr id="6" name="Pentágono 4">
              <a:extLst>
                <a:ext uri="{FF2B5EF4-FFF2-40B4-BE49-F238E27FC236}">
                  <a16:creationId xmlns:a16="http://schemas.microsoft.com/office/drawing/2014/main" id="{5E61DA42-E180-5096-13C8-F15D9C2176BF}"/>
                </a:ext>
              </a:extLst>
            </p:cNvPr>
            <p:cNvSpPr/>
            <p:nvPr/>
          </p:nvSpPr>
          <p:spPr>
            <a:xfrm rot="10800000">
              <a:off x="1710936" y="1758397"/>
              <a:ext cx="6443851" cy="351442"/>
            </a:xfrm>
            <a:prstGeom prst="homePlat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Pentágono 4">
              <a:extLst>
                <a:ext uri="{FF2B5EF4-FFF2-40B4-BE49-F238E27FC236}">
                  <a16:creationId xmlns:a16="http://schemas.microsoft.com/office/drawing/2014/main" id="{3B56E431-80F1-4919-EA7E-0079ECBA6A50}"/>
                </a:ext>
              </a:extLst>
            </p:cNvPr>
            <p:cNvSpPr txBox="1"/>
            <p:nvPr/>
          </p:nvSpPr>
          <p:spPr>
            <a:xfrm rot="21600000">
              <a:off x="1798796" y="1758397"/>
              <a:ext cx="6355991" cy="351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35" tIns="71120" rIns="132757" bIns="71120" numCol="1" spcCol="1270" anchor="ctr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/>
                <a:t>Tecnologias Verificadas – </a:t>
              </a:r>
              <a:r>
                <a:rPr lang="pt-BR" sz="1600" b="1" dirty="0" err="1"/>
                <a:t>Ecoparque</a:t>
              </a:r>
              <a:r>
                <a:rPr lang="pt-BR" sz="1600" b="1" dirty="0"/>
                <a:t> 3 – Barcelona (Mataró) - Espanha</a:t>
              </a:r>
              <a:endParaRPr lang="de-DE" sz="1600" dirty="0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F24EB932-EE4C-90CD-957E-C3A16FD651D3}"/>
              </a:ext>
            </a:extLst>
          </p:cNvPr>
          <p:cNvSpPr/>
          <p:nvPr/>
        </p:nvSpPr>
        <p:spPr>
          <a:xfrm>
            <a:off x="178186" y="198323"/>
            <a:ext cx="468589" cy="4685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000" r="-14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C52CACF-E96D-F5E2-3B8F-E4E176A15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9" y="1025729"/>
            <a:ext cx="4817808" cy="3613355"/>
          </a:xfrm>
          <a:prstGeom prst="rect">
            <a:avLst/>
          </a:prstGeom>
        </p:spPr>
      </p:pic>
      <p:pic>
        <p:nvPicPr>
          <p:cNvPr id="5" name="Imagem 4" descr="Fábrica de rosquinhas&#10;&#10;Descrição gerada automaticamente com confiança baixa">
            <a:extLst>
              <a:ext uri="{FF2B5EF4-FFF2-40B4-BE49-F238E27FC236}">
                <a16:creationId xmlns:a16="http://schemas.microsoft.com/office/drawing/2014/main" id="{FED0E902-57F9-4277-D067-03B451479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3" y="3046322"/>
            <a:ext cx="6423742" cy="36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6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3E553F-05DD-1A20-1473-32E7577EE64F}"/>
              </a:ext>
            </a:extLst>
          </p:cNvPr>
          <p:cNvGrpSpPr/>
          <p:nvPr/>
        </p:nvGrpSpPr>
        <p:grpSpPr>
          <a:xfrm>
            <a:off x="412482" y="198323"/>
            <a:ext cx="8591801" cy="468589"/>
            <a:chOff x="1710936" y="1758397"/>
            <a:chExt cx="6443851" cy="351442"/>
          </a:xfrm>
        </p:grpSpPr>
        <p:sp>
          <p:nvSpPr>
            <p:cNvPr id="6" name="Pentágono 4">
              <a:extLst>
                <a:ext uri="{FF2B5EF4-FFF2-40B4-BE49-F238E27FC236}">
                  <a16:creationId xmlns:a16="http://schemas.microsoft.com/office/drawing/2014/main" id="{5E61DA42-E180-5096-13C8-F15D9C2176BF}"/>
                </a:ext>
              </a:extLst>
            </p:cNvPr>
            <p:cNvSpPr/>
            <p:nvPr/>
          </p:nvSpPr>
          <p:spPr>
            <a:xfrm rot="10800000">
              <a:off x="1710936" y="1758397"/>
              <a:ext cx="6443851" cy="351442"/>
            </a:xfrm>
            <a:prstGeom prst="homePlat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Pentágono 4">
              <a:extLst>
                <a:ext uri="{FF2B5EF4-FFF2-40B4-BE49-F238E27FC236}">
                  <a16:creationId xmlns:a16="http://schemas.microsoft.com/office/drawing/2014/main" id="{3B56E431-80F1-4919-EA7E-0079ECBA6A50}"/>
                </a:ext>
              </a:extLst>
            </p:cNvPr>
            <p:cNvSpPr txBox="1"/>
            <p:nvPr/>
          </p:nvSpPr>
          <p:spPr>
            <a:xfrm rot="21600000">
              <a:off x="1798796" y="1758397"/>
              <a:ext cx="6355991" cy="351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35" tIns="71120" rIns="132757" bIns="71120" numCol="1" spcCol="1270" anchor="ctr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/>
                <a:t>Tecnologias Verificadas – Tratamento Orgânico - </a:t>
              </a:r>
              <a:r>
                <a:rPr lang="pt-BR" sz="1600" b="1" dirty="0" err="1"/>
                <a:t>Ecoparque</a:t>
              </a:r>
              <a:r>
                <a:rPr lang="pt-BR" sz="1600" b="1" dirty="0"/>
                <a:t> 3 – Barcelona (Mataró) - Espanha</a:t>
              </a:r>
              <a:endParaRPr lang="de-DE" sz="1600" dirty="0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F24EB932-EE4C-90CD-957E-C3A16FD651D3}"/>
              </a:ext>
            </a:extLst>
          </p:cNvPr>
          <p:cNvSpPr/>
          <p:nvPr/>
        </p:nvSpPr>
        <p:spPr>
          <a:xfrm>
            <a:off x="178186" y="198323"/>
            <a:ext cx="468589" cy="4685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000" r="-14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79E5AD-B556-786C-3160-2D11A8B69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651" y="733150"/>
            <a:ext cx="4943126" cy="503486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3E238A7-E7BF-768D-B930-7D3346A55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016" y="1716550"/>
            <a:ext cx="5034875" cy="49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04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3E553F-05DD-1A20-1473-32E7577EE64F}"/>
              </a:ext>
            </a:extLst>
          </p:cNvPr>
          <p:cNvGrpSpPr/>
          <p:nvPr/>
        </p:nvGrpSpPr>
        <p:grpSpPr>
          <a:xfrm>
            <a:off x="412482" y="198323"/>
            <a:ext cx="8591801" cy="468589"/>
            <a:chOff x="1710936" y="1758397"/>
            <a:chExt cx="6443851" cy="351442"/>
          </a:xfrm>
        </p:grpSpPr>
        <p:sp>
          <p:nvSpPr>
            <p:cNvPr id="6" name="Pentágono 4">
              <a:extLst>
                <a:ext uri="{FF2B5EF4-FFF2-40B4-BE49-F238E27FC236}">
                  <a16:creationId xmlns:a16="http://schemas.microsoft.com/office/drawing/2014/main" id="{5E61DA42-E180-5096-13C8-F15D9C2176BF}"/>
                </a:ext>
              </a:extLst>
            </p:cNvPr>
            <p:cNvSpPr/>
            <p:nvPr/>
          </p:nvSpPr>
          <p:spPr>
            <a:xfrm rot="10800000">
              <a:off x="1710936" y="1758397"/>
              <a:ext cx="6443851" cy="351442"/>
            </a:xfrm>
            <a:prstGeom prst="homePlat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Pentágono 4">
              <a:extLst>
                <a:ext uri="{FF2B5EF4-FFF2-40B4-BE49-F238E27FC236}">
                  <a16:creationId xmlns:a16="http://schemas.microsoft.com/office/drawing/2014/main" id="{3B56E431-80F1-4919-EA7E-0079ECBA6A50}"/>
                </a:ext>
              </a:extLst>
            </p:cNvPr>
            <p:cNvSpPr txBox="1"/>
            <p:nvPr/>
          </p:nvSpPr>
          <p:spPr>
            <a:xfrm rot="21600000">
              <a:off x="1798796" y="1758397"/>
              <a:ext cx="6355991" cy="351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35" tIns="71120" rIns="132757" bIns="71120" numCol="1" spcCol="1270" anchor="ctr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/>
                <a:t>Tecnologias Verificadas – </a:t>
              </a:r>
              <a:r>
                <a:rPr lang="pt-BR" sz="1600" b="1" dirty="0" err="1"/>
                <a:t>Copenhill</a:t>
              </a:r>
              <a:r>
                <a:rPr lang="pt-BR" sz="1600" b="1" dirty="0"/>
                <a:t> – Copenhague - Dinamarca</a:t>
              </a:r>
              <a:endParaRPr lang="de-DE" sz="1600" dirty="0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F24EB932-EE4C-90CD-957E-C3A16FD651D3}"/>
              </a:ext>
            </a:extLst>
          </p:cNvPr>
          <p:cNvSpPr/>
          <p:nvPr/>
        </p:nvSpPr>
        <p:spPr>
          <a:xfrm>
            <a:off x="178186" y="198323"/>
            <a:ext cx="468589" cy="4685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000" r="-14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7C4E61A-DDA1-B03E-6A55-D3401FE4A85E}"/>
              </a:ext>
            </a:extLst>
          </p:cNvPr>
          <p:cNvGrpSpPr/>
          <p:nvPr/>
        </p:nvGrpSpPr>
        <p:grpSpPr>
          <a:xfrm>
            <a:off x="1800556" y="828630"/>
            <a:ext cx="10289458" cy="4831980"/>
            <a:chOff x="1724356" y="1827697"/>
            <a:chExt cx="10289458" cy="4831980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0277796-3F38-EAD4-AB9D-FD679B518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356" y="1827697"/>
              <a:ext cx="10289458" cy="4831980"/>
            </a:xfrm>
            <a:prstGeom prst="rect">
              <a:avLst/>
            </a:prstGeom>
          </p:spPr>
        </p:pic>
        <p:pic>
          <p:nvPicPr>
            <p:cNvPr id="2" name="Gráfico 1" descr="Marcador com preenchimento sólido">
              <a:extLst>
                <a:ext uri="{FF2B5EF4-FFF2-40B4-BE49-F238E27FC236}">
                  <a16:creationId xmlns:a16="http://schemas.microsoft.com/office/drawing/2014/main" id="{267F151B-DA32-CFD3-50FF-1DC75A051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08020" y="2443976"/>
              <a:ext cx="572722" cy="572429"/>
            </a:xfrm>
            <a:prstGeom prst="rect">
              <a:avLst/>
            </a:prstGeom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E5E62027-A26D-8F1D-5E8A-369CE8DBF4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7"/>
          <a:stretch/>
        </p:blipFill>
        <p:spPr>
          <a:xfrm>
            <a:off x="101986" y="4083423"/>
            <a:ext cx="3417464" cy="245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2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3E553F-05DD-1A20-1473-32E7577EE64F}"/>
              </a:ext>
            </a:extLst>
          </p:cNvPr>
          <p:cNvGrpSpPr/>
          <p:nvPr/>
        </p:nvGrpSpPr>
        <p:grpSpPr>
          <a:xfrm>
            <a:off x="412482" y="198323"/>
            <a:ext cx="8591801" cy="468589"/>
            <a:chOff x="1710936" y="1758397"/>
            <a:chExt cx="6443851" cy="351442"/>
          </a:xfrm>
        </p:grpSpPr>
        <p:sp>
          <p:nvSpPr>
            <p:cNvPr id="6" name="Pentágono 4">
              <a:extLst>
                <a:ext uri="{FF2B5EF4-FFF2-40B4-BE49-F238E27FC236}">
                  <a16:creationId xmlns:a16="http://schemas.microsoft.com/office/drawing/2014/main" id="{5E61DA42-E180-5096-13C8-F15D9C2176BF}"/>
                </a:ext>
              </a:extLst>
            </p:cNvPr>
            <p:cNvSpPr/>
            <p:nvPr/>
          </p:nvSpPr>
          <p:spPr>
            <a:xfrm rot="10800000">
              <a:off x="1710936" y="1758397"/>
              <a:ext cx="6443851" cy="351442"/>
            </a:xfrm>
            <a:prstGeom prst="homePlat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Pentágono 4">
              <a:extLst>
                <a:ext uri="{FF2B5EF4-FFF2-40B4-BE49-F238E27FC236}">
                  <a16:creationId xmlns:a16="http://schemas.microsoft.com/office/drawing/2014/main" id="{3B56E431-80F1-4919-EA7E-0079ECBA6A50}"/>
                </a:ext>
              </a:extLst>
            </p:cNvPr>
            <p:cNvSpPr txBox="1"/>
            <p:nvPr/>
          </p:nvSpPr>
          <p:spPr>
            <a:xfrm rot="21600000">
              <a:off x="1798796" y="1758397"/>
              <a:ext cx="6355991" cy="351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35" tIns="71120" rIns="132757" bIns="71120" numCol="1" spcCol="1270" anchor="ctr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/>
                <a:t>Tecnologias Verificadas – </a:t>
              </a:r>
              <a:r>
                <a:rPr lang="pt-BR" sz="1600" b="1" dirty="0" err="1"/>
                <a:t>Copenhill</a:t>
              </a:r>
              <a:r>
                <a:rPr lang="pt-BR" sz="1600" b="1" dirty="0"/>
                <a:t> – Copenhague - Dinamarca</a:t>
              </a:r>
              <a:endParaRPr lang="de-DE" sz="1600" dirty="0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F24EB932-EE4C-90CD-957E-C3A16FD651D3}"/>
              </a:ext>
            </a:extLst>
          </p:cNvPr>
          <p:cNvSpPr/>
          <p:nvPr/>
        </p:nvSpPr>
        <p:spPr>
          <a:xfrm>
            <a:off x="178186" y="198323"/>
            <a:ext cx="468589" cy="4685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000" r="-14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pic>
        <p:nvPicPr>
          <p:cNvPr id="4" name="Imagem 3" descr="Uma imagem contendo edifício, no interior, cadeira, mesa&#10;&#10;Descrição gerada automaticamente">
            <a:extLst>
              <a:ext uri="{FF2B5EF4-FFF2-40B4-BE49-F238E27FC236}">
                <a16:creationId xmlns:a16="http://schemas.microsoft.com/office/drawing/2014/main" id="{6341FC38-2DAA-6728-B84E-19BC95506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8157" y="1964529"/>
            <a:ext cx="3905256" cy="2928942"/>
          </a:xfrm>
          <a:prstGeom prst="rect">
            <a:avLst/>
          </a:prstGeom>
        </p:spPr>
      </p:pic>
      <p:pic>
        <p:nvPicPr>
          <p:cNvPr id="10" name="Imagem 9" descr="Uma imagem contendo edifício, velho, pedra, grande&#10;&#10;Descrição gerada automaticamente">
            <a:extLst>
              <a:ext uri="{FF2B5EF4-FFF2-40B4-BE49-F238E27FC236}">
                <a16:creationId xmlns:a16="http://schemas.microsoft.com/office/drawing/2014/main" id="{05D5E963-A739-8167-1E27-2383A1CDD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7381" y="1964529"/>
            <a:ext cx="3905256" cy="2928942"/>
          </a:xfrm>
          <a:prstGeom prst="rect">
            <a:avLst/>
          </a:prstGeom>
        </p:spPr>
      </p:pic>
      <p:pic>
        <p:nvPicPr>
          <p:cNvPr id="14" name="Imagem 13" descr="Uma imagem contendo no interior, edifício&#10;&#10;Descrição gerada automaticamente">
            <a:extLst>
              <a:ext uri="{FF2B5EF4-FFF2-40B4-BE49-F238E27FC236}">
                <a16:creationId xmlns:a16="http://schemas.microsoft.com/office/drawing/2014/main" id="{1DAB53D6-36FA-9E98-D8F8-279A13E46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927" y="1964530"/>
            <a:ext cx="3905255" cy="2928941"/>
          </a:xfrm>
          <a:prstGeom prst="rect">
            <a:avLst/>
          </a:prstGeom>
        </p:spPr>
      </p:pic>
      <p:pic>
        <p:nvPicPr>
          <p:cNvPr id="18" name="Imagem 17" descr="Uma imagem contendo edifício&#10;&#10;Descrição gerada automaticamente">
            <a:extLst>
              <a:ext uri="{FF2B5EF4-FFF2-40B4-BE49-F238E27FC236}">
                <a16:creationId xmlns:a16="http://schemas.microsoft.com/office/drawing/2014/main" id="{DA5AEE09-3FD9-552A-253A-1AA60A920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0721" y="1964529"/>
            <a:ext cx="3905256" cy="29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0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3E553F-05DD-1A20-1473-32E7577EE64F}"/>
              </a:ext>
            </a:extLst>
          </p:cNvPr>
          <p:cNvGrpSpPr/>
          <p:nvPr/>
        </p:nvGrpSpPr>
        <p:grpSpPr>
          <a:xfrm>
            <a:off x="412482" y="198323"/>
            <a:ext cx="8591801" cy="468589"/>
            <a:chOff x="1710936" y="1758397"/>
            <a:chExt cx="6443851" cy="351442"/>
          </a:xfrm>
        </p:grpSpPr>
        <p:sp>
          <p:nvSpPr>
            <p:cNvPr id="6" name="Pentágono 4">
              <a:extLst>
                <a:ext uri="{FF2B5EF4-FFF2-40B4-BE49-F238E27FC236}">
                  <a16:creationId xmlns:a16="http://schemas.microsoft.com/office/drawing/2014/main" id="{5E61DA42-E180-5096-13C8-F15D9C2176BF}"/>
                </a:ext>
              </a:extLst>
            </p:cNvPr>
            <p:cNvSpPr/>
            <p:nvPr/>
          </p:nvSpPr>
          <p:spPr>
            <a:xfrm rot="10800000">
              <a:off x="1710936" y="1758397"/>
              <a:ext cx="6443851" cy="351442"/>
            </a:xfrm>
            <a:prstGeom prst="homePlat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Pentágono 4">
              <a:extLst>
                <a:ext uri="{FF2B5EF4-FFF2-40B4-BE49-F238E27FC236}">
                  <a16:creationId xmlns:a16="http://schemas.microsoft.com/office/drawing/2014/main" id="{3B56E431-80F1-4919-EA7E-0079ECBA6A50}"/>
                </a:ext>
              </a:extLst>
            </p:cNvPr>
            <p:cNvSpPr txBox="1"/>
            <p:nvPr/>
          </p:nvSpPr>
          <p:spPr>
            <a:xfrm rot="21600000">
              <a:off x="1798796" y="1758397"/>
              <a:ext cx="6355991" cy="351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35" tIns="71120" rIns="132757" bIns="71120" numCol="1" spcCol="1270" anchor="ctr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/>
                <a:t>Tecnologias Verificadas – </a:t>
              </a:r>
              <a:r>
                <a:rPr lang="pt-BR" sz="1600" b="1" dirty="0" err="1"/>
                <a:t>Copenhill</a:t>
              </a:r>
              <a:r>
                <a:rPr lang="pt-BR" sz="1600" b="1" dirty="0"/>
                <a:t> – Copenhague - Dinamarca</a:t>
              </a:r>
              <a:endParaRPr lang="de-DE" sz="1600" dirty="0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F24EB932-EE4C-90CD-957E-C3A16FD651D3}"/>
              </a:ext>
            </a:extLst>
          </p:cNvPr>
          <p:cNvSpPr/>
          <p:nvPr/>
        </p:nvSpPr>
        <p:spPr>
          <a:xfrm>
            <a:off x="178186" y="198323"/>
            <a:ext cx="468589" cy="4685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000" r="-14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pic>
        <p:nvPicPr>
          <p:cNvPr id="5" name="Imagem 4" descr="Uma imagem contendo Mapa&#10;&#10;Descrição gerada automaticamente">
            <a:extLst>
              <a:ext uri="{FF2B5EF4-FFF2-40B4-BE49-F238E27FC236}">
                <a16:creationId xmlns:a16="http://schemas.microsoft.com/office/drawing/2014/main" id="{9A06B1F2-7A7F-E1F5-8F4F-F39FF6358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9645" y="2173544"/>
            <a:ext cx="3937821" cy="2953366"/>
          </a:xfrm>
          <a:prstGeom prst="rect">
            <a:avLst/>
          </a:prstGeom>
        </p:spPr>
      </p:pic>
      <p:pic>
        <p:nvPicPr>
          <p:cNvPr id="11" name="Imagem 10" descr="Texto, Calendário&#10;&#10;Descrição gerada automaticamente">
            <a:extLst>
              <a:ext uri="{FF2B5EF4-FFF2-40B4-BE49-F238E27FC236}">
                <a16:creationId xmlns:a16="http://schemas.microsoft.com/office/drawing/2014/main" id="{07984A8C-F579-AA3A-7D7A-13C682ED6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1733" y="2173544"/>
            <a:ext cx="3937823" cy="2953367"/>
          </a:xfrm>
          <a:prstGeom prst="rect">
            <a:avLst/>
          </a:prstGeom>
        </p:spPr>
      </p:pic>
      <p:pic>
        <p:nvPicPr>
          <p:cNvPr id="23" name="Imagem 22" descr="Uma imagem contendo no interior, mesa, livro, biblioteca&#10;&#10;Descrição gerada automaticamente">
            <a:extLst>
              <a:ext uri="{FF2B5EF4-FFF2-40B4-BE49-F238E27FC236}">
                <a16:creationId xmlns:a16="http://schemas.microsoft.com/office/drawing/2014/main" id="{28AD9471-8726-75D4-314A-EC95273A1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7558" y="2173544"/>
            <a:ext cx="3937819" cy="295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40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3E553F-05DD-1A20-1473-32E7577EE64F}"/>
              </a:ext>
            </a:extLst>
          </p:cNvPr>
          <p:cNvGrpSpPr/>
          <p:nvPr/>
        </p:nvGrpSpPr>
        <p:grpSpPr>
          <a:xfrm>
            <a:off x="412482" y="198323"/>
            <a:ext cx="8591801" cy="468589"/>
            <a:chOff x="1710936" y="1758397"/>
            <a:chExt cx="6443851" cy="351442"/>
          </a:xfrm>
        </p:grpSpPr>
        <p:sp>
          <p:nvSpPr>
            <p:cNvPr id="6" name="Pentágono 4">
              <a:extLst>
                <a:ext uri="{FF2B5EF4-FFF2-40B4-BE49-F238E27FC236}">
                  <a16:creationId xmlns:a16="http://schemas.microsoft.com/office/drawing/2014/main" id="{5E61DA42-E180-5096-13C8-F15D9C2176BF}"/>
                </a:ext>
              </a:extLst>
            </p:cNvPr>
            <p:cNvSpPr/>
            <p:nvPr/>
          </p:nvSpPr>
          <p:spPr>
            <a:xfrm rot="10800000">
              <a:off x="1710936" y="1758397"/>
              <a:ext cx="6443851" cy="351442"/>
            </a:xfrm>
            <a:prstGeom prst="homePlat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Pentágono 4">
              <a:extLst>
                <a:ext uri="{FF2B5EF4-FFF2-40B4-BE49-F238E27FC236}">
                  <a16:creationId xmlns:a16="http://schemas.microsoft.com/office/drawing/2014/main" id="{3B56E431-80F1-4919-EA7E-0079ECBA6A50}"/>
                </a:ext>
              </a:extLst>
            </p:cNvPr>
            <p:cNvSpPr txBox="1"/>
            <p:nvPr/>
          </p:nvSpPr>
          <p:spPr>
            <a:xfrm rot="21600000">
              <a:off x="1798796" y="1758397"/>
              <a:ext cx="6355991" cy="351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35" tIns="71120" rIns="132757" bIns="71120" numCol="1" spcCol="1270" anchor="ctr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/>
                <a:t>Tecnologias Verificadas – </a:t>
              </a:r>
              <a:r>
                <a:rPr lang="pt-BR" sz="1600" b="1" dirty="0" err="1"/>
                <a:t>Valorsul</a:t>
              </a:r>
              <a:r>
                <a:rPr lang="pt-BR" sz="1600" b="1" dirty="0"/>
                <a:t> – Lisboa - Portugal</a:t>
              </a:r>
              <a:endParaRPr lang="de-DE" sz="1600" dirty="0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F24EB932-EE4C-90CD-957E-C3A16FD651D3}"/>
              </a:ext>
            </a:extLst>
          </p:cNvPr>
          <p:cNvSpPr/>
          <p:nvPr/>
        </p:nvSpPr>
        <p:spPr>
          <a:xfrm>
            <a:off x="178186" y="198323"/>
            <a:ext cx="468589" cy="4685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000" r="-14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859A555-6FE4-FAF8-BF52-61FB757F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239111"/>
            <a:ext cx="11410335" cy="5420566"/>
          </a:xfrm>
          <a:prstGeom prst="rect">
            <a:avLst/>
          </a:prstGeom>
        </p:spPr>
      </p:pic>
      <p:pic>
        <p:nvPicPr>
          <p:cNvPr id="1026" name="Picture 2" descr="Valorsul – Wikipédia, a enciclopédia livre">
            <a:extLst>
              <a:ext uri="{FF2B5EF4-FFF2-40B4-BE49-F238E27FC236}">
                <a16:creationId xmlns:a16="http://schemas.microsoft.com/office/drawing/2014/main" id="{C9E50ACF-AE06-6ABF-FC9C-8B2CCF0DC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5" y="826940"/>
            <a:ext cx="3290119" cy="246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73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3E553F-05DD-1A20-1473-32E7577EE64F}"/>
              </a:ext>
            </a:extLst>
          </p:cNvPr>
          <p:cNvGrpSpPr/>
          <p:nvPr/>
        </p:nvGrpSpPr>
        <p:grpSpPr>
          <a:xfrm>
            <a:off x="412482" y="198323"/>
            <a:ext cx="8591801" cy="468589"/>
            <a:chOff x="1710936" y="1758397"/>
            <a:chExt cx="6443851" cy="351442"/>
          </a:xfrm>
        </p:grpSpPr>
        <p:sp>
          <p:nvSpPr>
            <p:cNvPr id="6" name="Pentágono 4">
              <a:extLst>
                <a:ext uri="{FF2B5EF4-FFF2-40B4-BE49-F238E27FC236}">
                  <a16:creationId xmlns:a16="http://schemas.microsoft.com/office/drawing/2014/main" id="{5E61DA42-E180-5096-13C8-F15D9C2176BF}"/>
                </a:ext>
              </a:extLst>
            </p:cNvPr>
            <p:cNvSpPr/>
            <p:nvPr/>
          </p:nvSpPr>
          <p:spPr>
            <a:xfrm rot="10800000">
              <a:off x="1710936" y="1758397"/>
              <a:ext cx="6443851" cy="351442"/>
            </a:xfrm>
            <a:prstGeom prst="homePlat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Pentágono 4">
              <a:extLst>
                <a:ext uri="{FF2B5EF4-FFF2-40B4-BE49-F238E27FC236}">
                  <a16:creationId xmlns:a16="http://schemas.microsoft.com/office/drawing/2014/main" id="{3B56E431-80F1-4919-EA7E-0079ECBA6A50}"/>
                </a:ext>
              </a:extLst>
            </p:cNvPr>
            <p:cNvSpPr txBox="1"/>
            <p:nvPr/>
          </p:nvSpPr>
          <p:spPr>
            <a:xfrm rot="21600000">
              <a:off x="1798796" y="1758397"/>
              <a:ext cx="6355991" cy="351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35" tIns="71120" rIns="132757" bIns="71120" numCol="1" spcCol="1270" anchor="ctr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/>
                <a:t>Tecnologias Verificadas – </a:t>
              </a:r>
              <a:r>
                <a:rPr lang="pt-BR" sz="1600" b="1" dirty="0" err="1"/>
                <a:t>Isséane</a:t>
              </a:r>
              <a:r>
                <a:rPr lang="pt-BR" sz="1600" b="1" dirty="0"/>
                <a:t> – Paris - França</a:t>
              </a:r>
              <a:endParaRPr lang="de-DE" sz="1600" dirty="0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F24EB932-EE4C-90CD-957E-C3A16FD651D3}"/>
              </a:ext>
            </a:extLst>
          </p:cNvPr>
          <p:cNvSpPr/>
          <p:nvPr/>
        </p:nvSpPr>
        <p:spPr>
          <a:xfrm>
            <a:off x="178186" y="198323"/>
            <a:ext cx="468589" cy="4685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000" r="-14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1A021EF-95F9-2727-C06E-8906AFF46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86" y="905902"/>
            <a:ext cx="11310966" cy="52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88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8C3E553F-05DD-1A20-1473-32E7577EE64F}"/>
              </a:ext>
            </a:extLst>
          </p:cNvPr>
          <p:cNvGrpSpPr/>
          <p:nvPr/>
        </p:nvGrpSpPr>
        <p:grpSpPr>
          <a:xfrm>
            <a:off x="412482" y="198323"/>
            <a:ext cx="8591801" cy="468589"/>
            <a:chOff x="1710936" y="1758397"/>
            <a:chExt cx="6443851" cy="351442"/>
          </a:xfrm>
        </p:grpSpPr>
        <p:sp>
          <p:nvSpPr>
            <p:cNvPr id="6" name="Pentágono 4">
              <a:extLst>
                <a:ext uri="{FF2B5EF4-FFF2-40B4-BE49-F238E27FC236}">
                  <a16:creationId xmlns:a16="http://schemas.microsoft.com/office/drawing/2014/main" id="{5E61DA42-E180-5096-13C8-F15D9C2176BF}"/>
                </a:ext>
              </a:extLst>
            </p:cNvPr>
            <p:cNvSpPr/>
            <p:nvPr/>
          </p:nvSpPr>
          <p:spPr>
            <a:xfrm rot="10800000">
              <a:off x="1710936" y="1758397"/>
              <a:ext cx="6443851" cy="351442"/>
            </a:xfrm>
            <a:prstGeom prst="homePlat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8" name="Pentágono 4">
              <a:extLst>
                <a:ext uri="{FF2B5EF4-FFF2-40B4-BE49-F238E27FC236}">
                  <a16:creationId xmlns:a16="http://schemas.microsoft.com/office/drawing/2014/main" id="{3B56E431-80F1-4919-EA7E-0079ECBA6A50}"/>
                </a:ext>
              </a:extLst>
            </p:cNvPr>
            <p:cNvSpPr txBox="1"/>
            <p:nvPr/>
          </p:nvSpPr>
          <p:spPr>
            <a:xfrm rot="21600000">
              <a:off x="1798796" y="1758397"/>
              <a:ext cx="6355991" cy="3514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635" tIns="71120" rIns="132757" bIns="71120" numCol="1" spcCol="1270" anchor="ctr" anchorCtr="0">
              <a:noAutofit/>
            </a:bodyPr>
            <a:lstStyle/>
            <a:p>
              <a:pPr defTabSz="829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/>
                <a:t>Tecnologias Verificadas – </a:t>
              </a:r>
              <a:r>
                <a:rPr lang="pt-BR" sz="1600" b="1" dirty="0" err="1"/>
                <a:t>Isséane</a:t>
              </a:r>
              <a:r>
                <a:rPr lang="pt-BR" sz="1600" b="1" dirty="0"/>
                <a:t> – Paris - França</a:t>
              </a:r>
              <a:endParaRPr lang="de-DE" sz="1600" dirty="0"/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F24EB932-EE4C-90CD-957E-C3A16FD651D3}"/>
              </a:ext>
            </a:extLst>
          </p:cNvPr>
          <p:cNvSpPr/>
          <p:nvPr/>
        </p:nvSpPr>
        <p:spPr>
          <a:xfrm>
            <a:off x="178186" y="198323"/>
            <a:ext cx="468589" cy="46858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000" r="-149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AE007F-4880-D820-CE43-2E36216D5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86" y="883296"/>
            <a:ext cx="6490447" cy="33769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9F0F99A-12D8-C211-7D65-66D0E1D3E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249" y="3293355"/>
            <a:ext cx="6714565" cy="33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02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seu do Ipiranga reabre após nove anos e uma reforma de R$ 235 milhões |  Artes visuais | O Globo">
            <a:extLst>
              <a:ext uri="{FF2B5EF4-FFF2-40B4-BE49-F238E27FC236}">
                <a16:creationId xmlns:a16="http://schemas.microsoft.com/office/drawing/2014/main" id="{A2D55C33-BCDB-B18C-6676-6195CA37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" y="9348"/>
            <a:ext cx="12169526" cy="684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D526B60-4493-CE12-2B9F-E20C280F132D}"/>
              </a:ext>
            </a:extLst>
          </p:cNvPr>
          <p:cNvGrpSpPr/>
          <p:nvPr/>
        </p:nvGrpSpPr>
        <p:grpSpPr>
          <a:xfrm>
            <a:off x="-34558" y="-50801"/>
            <a:ext cx="12258284" cy="6896100"/>
            <a:chOff x="-927742" y="-157484"/>
            <a:chExt cx="12258284" cy="689610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D97D63F-90C5-46B2-8716-3A1D14C76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60" r="45585"/>
            <a:stretch/>
          </p:blipFill>
          <p:spPr>
            <a:xfrm>
              <a:off x="-927742" y="-157484"/>
              <a:ext cx="12258284" cy="6896100"/>
            </a:xfrm>
            <a:prstGeom prst="rect">
              <a:avLst/>
            </a:prstGeom>
          </p:spPr>
        </p:pic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DAF5F698-A757-E824-8993-FEC23627C3D8}"/>
                </a:ext>
              </a:extLst>
            </p:cNvPr>
            <p:cNvSpPr/>
            <p:nvPr/>
          </p:nvSpPr>
          <p:spPr>
            <a:xfrm>
              <a:off x="-893184" y="-97335"/>
              <a:ext cx="3670300" cy="4451343"/>
            </a:xfrm>
            <a:custGeom>
              <a:avLst/>
              <a:gdLst>
                <a:gd name="connsiteX0" fmla="*/ 3674378 w 3674378"/>
                <a:gd name="connsiteY0" fmla="*/ 0 h 4437776"/>
                <a:gd name="connsiteX1" fmla="*/ 0 w 3674378"/>
                <a:gd name="connsiteY1" fmla="*/ 4437776 h 4437776"/>
                <a:gd name="connsiteX2" fmla="*/ 8389 w 3674378"/>
                <a:gd name="connsiteY2" fmla="*/ 0 h 4437776"/>
                <a:gd name="connsiteX3" fmla="*/ 3674378 w 3674378"/>
                <a:gd name="connsiteY3" fmla="*/ 0 h 443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378" h="4437776">
                  <a:moveTo>
                    <a:pt x="3674378" y="0"/>
                  </a:moveTo>
                  <a:lnTo>
                    <a:pt x="0" y="4437776"/>
                  </a:lnTo>
                  <a:cubicBezTo>
                    <a:pt x="2796" y="2958517"/>
                    <a:pt x="5593" y="1479259"/>
                    <a:pt x="8389" y="0"/>
                  </a:cubicBezTo>
                  <a:lnTo>
                    <a:pt x="36743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1DD3B7D-0C27-4E8D-AA53-9EF80CF01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604" t="22446" r="18707"/>
            <a:stretch/>
          </p:blipFill>
          <p:spPr>
            <a:xfrm>
              <a:off x="-877182" y="-106481"/>
              <a:ext cx="12192000" cy="5590241"/>
            </a:xfrm>
            <a:prstGeom prst="rect">
              <a:avLst/>
            </a:prstGeom>
            <a:effectLst>
              <a:outerShdw blurRad="381000" dist="1143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1C0339C-D00A-463D-90C3-48F0F90B4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411074" y="512854"/>
              <a:ext cx="1121274" cy="334505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355FEE-CECF-4447-9615-8D4A98172D93}"/>
              </a:ext>
            </a:extLst>
          </p:cNvPr>
          <p:cNvSpPr txBox="1"/>
          <p:nvPr/>
        </p:nvSpPr>
        <p:spPr>
          <a:xfrm>
            <a:off x="1827106" y="2951180"/>
            <a:ext cx="9771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70000"/>
                    </a:prst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INTRODUÇÃO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70000"/>
                    </a:prst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GESTÃO DE RESÍDUOS SÓLIDOS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440A615-F8F6-465C-B3A0-C7C178C87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7416" y="6791325"/>
            <a:ext cx="12384000" cy="1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8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seu do Ipiranga reabre após nove anos e uma reforma de R$ 235 milhões |  Artes visuais | O Globo">
            <a:extLst>
              <a:ext uri="{FF2B5EF4-FFF2-40B4-BE49-F238E27FC236}">
                <a16:creationId xmlns:a16="http://schemas.microsoft.com/office/drawing/2014/main" id="{A2D55C33-BCDB-B18C-6676-6195CA37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" y="9348"/>
            <a:ext cx="12169526" cy="684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D526B60-4493-CE12-2B9F-E20C280F132D}"/>
              </a:ext>
            </a:extLst>
          </p:cNvPr>
          <p:cNvGrpSpPr/>
          <p:nvPr/>
        </p:nvGrpSpPr>
        <p:grpSpPr>
          <a:xfrm>
            <a:off x="-34558" y="-50801"/>
            <a:ext cx="12258284" cy="6896100"/>
            <a:chOff x="-927742" y="-157484"/>
            <a:chExt cx="12258284" cy="689610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D97D63F-90C5-46B2-8716-3A1D14C76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60" r="45585"/>
            <a:stretch/>
          </p:blipFill>
          <p:spPr>
            <a:xfrm>
              <a:off x="-927742" y="-157484"/>
              <a:ext cx="12258284" cy="6896100"/>
            </a:xfrm>
            <a:prstGeom prst="rect">
              <a:avLst/>
            </a:prstGeom>
          </p:spPr>
        </p:pic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DAF5F698-A757-E824-8993-FEC23627C3D8}"/>
                </a:ext>
              </a:extLst>
            </p:cNvPr>
            <p:cNvSpPr/>
            <p:nvPr/>
          </p:nvSpPr>
          <p:spPr>
            <a:xfrm>
              <a:off x="-893184" y="-97335"/>
              <a:ext cx="3670300" cy="4451343"/>
            </a:xfrm>
            <a:custGeom>
              <a:avLst/>
              <a:gdLst>
                <a:gd name="connsiteX0" fmla="*/ 3674378 w 3674378"/>
                <a:gd name="connsiteY0" fmla="*/ 0 h 4437776"/>
                <a:gd name="connsiteX1" fmla="*/ 0 w 3674378"/>
                <a:gd name="connsiteY1" fmla="*/ 4437776 h 4437776"/>
                <a:gd name="connsiteX2" fmla="*/ 8389 w 3674378"/>
                <a:gd name="connsiteY2" fmla="*/ 0 h 4437776"/>
                <a:gd name="connsiteX3" fmla="*/ 3674378 w 3674378"/>
                <a:gd name="connsiteY3" fmla="*/ 0 h 443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378" h="4437776">
                  <a:moveTo>
                    <a:pt x="3674378" y="0"/>
                  </a:moveTo>
                  <a:lnTo>
                    <a:pt x="0" y="4437776"/>
                  </a:lnTo>
                  <a:cubicBezTo>
                    <a:pt x="2796" y="2958517"/>
                    <a:pt x="5593" y="1479259"/>
                    <a:pt x="8389" y="0"/>
                  </a:cubicBezTo>
                  <a:lnTo>
                    <a:pt x="36743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1DD3B7D-0C27-4E8D-AA53-9EF80CF01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604" t="22446" r="18707"/>
            <a:stretch/>
          </p:blipFill>
          <p:spPr>
            <a:xfrm>
              <a:off x="-877182" y="-106481"/>
              <a:ext cx="12192000" cy="5590241"/>
            </a:xfrm>
            <a:prstGeom prst="rect">
              <a:avLst/>
            </a:prstGeom>
            <a:effectLst>
              <a:outerShdw blurRad="381000" dist="1143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1C0339C-D00A-463D-90C3-48F0F90B4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411074" y="512854"/>
              <a:ext cx="1121274" cy="334505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355FEE-CECF-4447-9615-8D4A98172D93}"/>
              </a:ext>
            </a:extLst>
          </p:cNvPr>
          <p:cNvSpPr txBox="1"/>
          <p:nvPr/>
        </p:nvSpPr>
        <p:spPr>
          <a:xfrm>
            <a:off x="2069988" y="2547711"/>
            <a:ext cx="9771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70000"/>
                    </a:prst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GESTÃO DE RESÍDUOS SÓLIDOS NO AGRUPAMENTO SUDESTE DA CIDADE DE SÃO PAULO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440A615-F8F6-465C-B3A0-C7C178C87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7416" y="6791325"/>
            <a:ext cx="12384000" cy="1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42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apa&#10;&#10;Descrição gerada automaticamente">
            <a:extLst>
              <a:ext uri="{FF2B5EF4-FFF2-40B4-BE49-F238E27FC236}">
                <a16:creationId xmlns:a16="http://schemas.microsoft.com/office/drawing/2014/main" id="{EB7D70BB-85C2-4195-8216-E474C2C01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98" y="620992"/>
            <a:ext cx="4018069" cy="5713006"/>
          </a:xfrm>
          <a:prstGeom prst="rect">
            <a:avLst/>
          </a:prstGeom>
        </p:spPr>
      </p:pic>
      <p:pic>
        <p:nvPicPr>
          <p:cNvPr id="3" name="Picture 2060" descr="slide14-2">
            <a:extLst>
              <a:ext uri="{FF2B5EF4-FFF2-40B4-BE49-F238E27FC236}">
                <a16:creationId xmlns:a16="http://schemas.microsoft.com/office/drawing/2014/main" id="{59EFEF3A-B879-4B7B-8F35-4690A928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63" y="1791592"/>
            <a:ext cx="2160000" cy="14277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9" descr="Eco Urbis 554rr.jpg">
            <a:extLst>
              <a:ext uri="{FF2B5EF4-FFF2-40B4-BE49-F238E27FC236}">
                <a16:creationId xmlns:a16="http://schemas.microsoft.com/office/drawing/2014/main" id="{AEC1ACF9-65DC-4A64-8D01-38BFBC6E0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7"/>
          <a:stretch/>
        </p:blipFill>
        <p:spPr bwMode="auto">
          <a:xfrm>
            <a:off x="7994983" y="1762987"/>
            <a:ext cx="2160000" cy="137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9C5450-CAA1-452F-A5C9-40DEB23D98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987" y="492187"/>
            <a:ext cx="2160000" cy="1215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452831E-A434-4FAB-8ECD-CCEF3EDA25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23" y="3191951"/>
            <a:ext cx="2160000" cy="1440703"/>
          </a:xfrm>
          <a:prstGeom prst="rect">
            <a:avLst/>
          </a:prstGeom>
        </p:spPr>
      </p:pic>
      <p:pic>
        <p:nvPicPr>
          <p:cNvPr id="7" name="Picture 6" descr="Eco Urbis 128rr">
            <a:extLst>
              <a:ext uri="{FF2B5EF4-FFF2-40B4-BE49-F238E27FC236}">
                <a16:creationId xmlns:a16="http://schemas.microsoft.com/office/drawing/2014/main" id="{87A9C0B3-EAA3-4DC4-9958-FE6598FD7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173"/>
          <a:stretch/>
        </p:blipFill>
        <p:spPr bwMode="auto">
          <a:xfrm>
            <a:off x="7995223" y="4692978"/>
            <a:ext cx="2160000" cy="105887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carvalho\Desktop\OUTROS\FOTOS CMT\Instantâneo 193 (25-07-2014 17-21).png">
            <a:extLst>
              <a:ext uri="{FF2B5EF4-FFF2-40B4-BE49-F238E27FC236}">
                <a16:creationId xmlns:a16="http://schemas.microsoft.com/office/drawing/2014/main" id="{BB3127BE-E3B6-4286-8E2F-4D880181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263" y="3303760"/>
            <a:ext cx="2160000" cy="1215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4C08792-A154-41D8-A5A6-95062FBA039E}"/>
              </a:ext>
            </a:extLst>
          </p:cNvPr>
          <p:cNvSpPr txBox="1"/>
          <p:nvPr/>
        </p:nvSpPr>
        <p:spPr>
          <a:xfrm>
            <a:off x="7985987" y="6032625"/>
            <a:ext cx="19259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indent="-288925">
              <a:spcBef>
                <a:spcPct val="30000"/>
              </a:spcBef>
              <a:spcAft>
                <a:spcPct val="30000"/>
              </a:spcAft>
              <a:buClr>
                <a:srgbClr val="003399"/>
              </a:buClr>
              <a:buFont typeface="Wingdings" pitchFamily="2" charset="2"/>
              <a:buChar char="q"/>
            </a:pPr>
            <a:r>
              <a:rPr lang="pt-BR" sz="1200" b="1" dirty="0">
                <a:latin typeface="Arial" charset="0"/>
              </a:rPr>
              <a:t>19 Subprefeituras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3DF381A-DF28-4F98-BE98-BA9FAA4B415B}"/>
              </a:ext>
            </a:extLst>
          </p:cNvPr>
          <p:cNvSpPr txBox="1"/>
          <p:nvPr/>
        </p:nvSpPr>
        <p:spPr>
          <a:xfrm>
            <a:off x="1442255" y="4743680"/>
            <a:ext cx="2318635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indent="-288925">
              <a:spcBef>
                <a:spcPct val="30000"/>
              </a:spcBef>
              <a:spcAft>
                <a:spcPct val="30000"/>
              </a:spcAft>
              <a:buClr>
                <a:srgbClr val="003399"/>
              </a:buClr>
              <a:buFont typeface="Wingdings" pitchFamily="2" charset="2"/>
              <a:buChar char="q"/>
            </a:pPr>
            <a:r>
              <a:rPr lang="pt-BR" sz="1200" b="1" dirty="0">
                <a:latin typeface="Arial" charset="0"/>
              </a:rPr>
              <a:t>Mais de 6 milhões de habitantes atendidos</a:t>
            </a:r>
          </a:p>
          <a:p>
            <a:pPr marL="288925" indent="-288925">
              <a:spcBef>
                <a:spcPct val="30000"/>
              </a:spcBef>
              <a:spcAft>
                <a:spcPct val="30000"/>
              </a:spcAft>
              <a:buClr>
                <a:srgbClr val="003399"/>
              </a:buClr>
              <a:buFont typeface="Wingdings" pitchFamily="2" charset="2"/>
              <a:buChar char="q"/>
            </a:pPr>
            <a:r>
              <a:rPr lang="pt-BR" sz="1200" b="1" dirty="0">
                <a:latin typeface="Arial" charset="0"/>
              </a:rPr>
              <a:t>991,70 km</a:t>
            </a:r>
            <a:r>
              <a:rPr lang="pt-BR" sz="1200" b="1" baseline="30000" dirty="0">
                <a:latin typeface="Arial" charset="0"/>
              </a:rPr>
              <a:t>2</a:t>
            </a:r>
          </a:p>
          <a:p>
            <a:pPr marL="288925" indent="-288925">
              <a:spcBef>
                <a:spcPct val="30000"/>
              </a:spcBef>
              <a:spcAft>
                <a:spcPct val="30000"/>
              </a:spcAft>
              <a:buClr>
                <a:srgbClr val="003399"/>
              </a:buClr>
              <a:buFont typeface="Wingdings" pitchFamily="2" charset="2"/>
              <a:buChar char="q"/>
            </a:pPr>
            <a:r>
              <a:rPr lang="pt-BR" sz="1200" b="1" dirty="0">
                <a:latin typeface="Arial" charset="0"/>
              </a:rPr>
              <a:t>Mais de 2 milhões de toneladas/ano de resíduos domiciliares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DCD1AAEE-4044-466A-9F24-B1E71515943F}"/>
              </a:ext>
            </a:extLst>
          </p:cNvPr>
          <p:cNvSpPr txBox="1">
            <a:spLocks/>
          </p:cNvSpPr>
          <p:nvPr/>
        </p:nvSpPr>
        <p:spPr>
          <a:xfrm>
            <a:off x="0" y="60375"/>
            <a:ext cx="12192000" cy="485056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defPPr>
              <a:defRPr lang="en-BR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3400" b="1" spc="150" baseline="0"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2400" dirty="0"/>
              <a:t>Área de Atendimento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8EA81AD-04F9-BD67-ADFD-0FF9A33996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4263" y="492187"/>
            <a:ext cx="2160000" cy="1215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0DCCEE9-1D7E-50B1-827D-2FEA09B0357E}"/>
              </a:ext>
            </a:extLst>
          </p:cNvPr>
          <p:cNvSpPr txBox="1"/>
          <p:nvPr/>
        </p:nvSpPr>
        <p:spPr>
          <a:xfrm>
            <a:off x="-35860" y="524002"/>
            <a:ext cx="186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Estação de Transbordo Vergueiro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Cap: 1.500t/dia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Conclusão da reforma: 2022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Tratamento de Emissões: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450.000 m³/h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58ED2F4-661E-1434-398F-D1605F157EEA}"/>
              </a:ext>
            </a:extLst>
          </p:cNvPr>
          <p:cNvSpPr txBox="1"/>
          <p:nvPr/>
        </p:nvSpPr>
        <p:spPr>
          <a:xfrm>
            <a:off x="-35860" y="1791592"/>
            <a:ext cx="18646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Unidade Sul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Administração Central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Frota de Coleta: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FF2329F-A861-3AC4-C372-9B5ADA2ECE80}"/>
              </a:ext>
            </a:extLst>
          </p:cNvPr>
          <p:cNvSpPr txBox="1"/>
          <p:nvPr/>
        </p:nvSpPr>
        <p:spPr>
          <a:xfrm>
            <a:off x="-35860" y="3315917"/>
            <a:ext cx="18646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Central Mecanizada de Triagem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Cap: 250t/dia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Inicio: </a:t>
            </a:r>
            <a:r>
              <a:rPr lang="pt-BR" sz="900" dirty="0" err="1"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/2014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2965ADA-72B9-04E9-06D9-C7118D56B5D6}"/>
              </a:ext>
            </a:extLst>
          </p:cNvPr>
          <p:cNvSpPr txBox="1"/>
          <p:nvPr/>
        </p:nvSpPr>
        <p:spPr>
          <a:xfrm>
            <a:off x="10145987" y="524002"/>
            <a:ext cx="186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Unidade de Tratamento de Resíduos de Serviços de Saúde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Cap: 60t/dia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Inicio: Dez/2015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EC04081-BB73-A3F3-D716-5BF152DFED37}"/>
              </a:ext>
            </a:extLst>
          </p:cNvPr>
          <p:cNvSpPr txBox="1"/>
          <p:nvPr/>
        </p:nvSpPr>
        <p:spPr>
          <a:xfrm>
            <a:off x="10155223" y="1782219"/>
            <a:ext cx="18646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Unidade Leste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Administração Central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Frota de Coleta: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6E58F1A-D5B5-F0D3-E48B-646419E0C9DE}"/>
              </a:ext>
            </a:extLst>
          </p:cNvPr>
          <p:cNvSpPr txBox="1"/>
          <p:nvPr/>
        </p:nvSpPr>
        <p:spPr>
          <a:xfrm>
            <a:off x="10155223" y="3206778"/>
            <a:ext cx="18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Central de Tratamento de resíduos Leste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Operação: 7000t/dia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Inicio: 2010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35D94C1-7FD2-007B-1A32-B6C7406A0437}"/>
              </a:ext>
            </a:extLst>
          </p:cNvPr>
          <p:cNvSpPr txBox="1"/>
          <p:nvPr/>
        </p:nvSpPr>
        <p:spPr>
          <a:xfrm>
            <a:off x="10155223" y="4692978"/>
            <a:ext cx="18646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Estação de Transbordo Santo Amaro</a:t>
            </a:r>
          </a:p>
          <a:p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Cap: 2.700t/dia</a:t>
            </a:r>
          </a:p>
        </p:txBody>
      </p:sp>
    </p:spTree>
    <p:extLst>
      <p:ext uri="{BB962C8B-B14F-4D97-AF65-F5344CB8AC3E}">
        <p14:creationId xmlns:p14="http://schemas.microsoft.com/office/powerpoint/2010/main" val="498102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14F6506C-2EB8-C476-3894-E7C29A5395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4" y="0"/>
            <a:ext cx="12192001" cy="9177843"/>
          </a:xfrm>
          <a:prstGeom prst="rect">
            <a:avLst/>
          </a:prstGeom>
          <a:solidFill>
            <a:schemeClr val="bg2"/>
          </a:solidFill>
          <a:effectLst>
            <a:outerShdw blurRad="50800" dist="50800" sx="1000" sy="1000" algn="ctr" rotWithShape="0">
              <a:srgbClr val="000000"/>
            </a:outerShdw>
            <a:reflection endPos="0" dir="5400000" sy="-100000" algn="bl" rotWithShape="0"/>
          </a:effectLst>
        </p:spPr>
      </p:pic>
      <p:cxnSp>
        <p:nvCxnSpPr>
          <p:cNvPr id="246" name="Conector Angulado 245">
            <a:extLst>
              <a:ext uri="{FF2B5EF4-FFF2-40B4-BE49-F238E27FC236}">
                <a16:creationId xmlns:a16="http://schemas.microsoft.com/office/drawing/2014/main" id="{B3F7DBCF-6533-DAFE-2E32-A17F0306B143}"/>
              </a:ext>
            </a:extLst>
          </p:cNvPr>
          <p:cNvCxnSpPr>
            <a:cxnSpLocks/>
          </p:cNvCxnSpPr>
          <p:nvPr/>
        </p:nvCxnSpPr>
        <p:spPr>
          <a:xfrm rot="16200000" flipV="1">
            <a:off x="8357355" y="3537044"/>
            <a:ext cx="135696" cy="2256854"/>
          </a:xfrm>
          <a:prstGeom prst="bentConnector2">
            <a:avLst/>
          </a:prstGeom>
          <a:ln w="31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5" name="mensagem final direita">
            <a:extLst>
              <a:ext uri="{FF2B5EF4-FFF2-40B4-BE49-F238E27FC236}">
                <a16:creationId xmlns:a16="http://schemas.microsoft.com/office/drawing/2014/main" id="{69ABE992-4D3B-DE8B-0C98-BCBD71A401AC}"/>
              </a:ext>
            </a:extLst>
          </p:cNvPr>
          <p:cNvGrpSpPr/>
          <p:nvPr/>
        </p:nvGrpSpPr>
        <p:grpSpPr>
          <a:xfrm>
            <a:off x="8581628" y="4848376"/>
            <a:ext cx="1944002" cy="1944000"/>
            <a:chOff x="17162462" y="9281971"/>
            <a:chExt cx="3888004" cy="3888000"/>
          </a:xfrm>
        </p:grpSpPr>
        <p:grpSp>
          <p:nvGrpSpPr>
            <p:cNvPr id="240" name="Agrupar 239">
              <a:extLst>
                <a:ext uri="{FF2B5EF4-FFF2-40B4-BE49-F238E27FC236}">
                  <a16:creationId xmlns:a16="http://schemas.microsoft.com/office/drawing/2014/main" id="{1FF880B0-518E-CCFD-577C-FD3D3D7CCBF4}"/>
                </a:ext>
              </a:extLst>
            </p:cNvPr>
            <p:cNvGrpSpPr/>
            <p:nvPr/>
          </p:nvGrpSpPr>
          <p:grpSpPr>
            <a:xfrm>
              <a:off x="17162462" y="9281971"/>
              <a:ext cx="3888004" cy="3888000"/>
              <a:chOff x="4029157" y="8598268"/>
              <a:chExt cx="3224677" cy="3224673"/>
            </a:xfrm>
          </p:grpSpPr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C0FF56EA-B491-9A15-46E1-CEB039E742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29157" y="8598268"/>
                <a:ext cx="3224677" cy="3224673"/>
              </a:xfrm>
              <a:prstGeom prst="ellipse">
                <a:avLst/>
              </a:prstGeom>
              <a:noFill/>
              <a:ln w="3175">
                <a:solidFill>
                  <a:schemeClr val="accent6">
                    <a:lumMod val="75000"/>
                    <a:alpha val="3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grpSp>
            <p:nvGrpSpPr>
              <p:cNvPr id="243" name="Agrupar 242">
                <a:extLst>
                  <a:ext uri="{FF2B5EF4-FFF2-40B4-BE49-F238E27FC236}">
                    <a16:creationId xmlns:a16="http://schemas.microsoft.com/office/drawing/2014/main" id="{C55DB435-ADCE-7D48-AA8E-829E12C6D2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93379" y="8762489"/>
                <a:ext cx="2896234" cy="2896232"/>
                <a:chOff x="4036264" y="9970352"/>
                <a:chExt cx="1899147" cy="1899145"/>
              </a:xfrm>
            </p:grpSpPr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6DC1E6C0-1595-F78F-7CA5-6648F62FA4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36264" y="9970352"/>
                  <a:ext cx="1899147" cy="1899145"/>
                </a:xfrm>
                <a:prstGeom prst="ellipse">
                  <a:avLst/>
                </a:prstGeom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E6B7F70B-28E9-4BFC-61DF-24C8042D4B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39836" y="10073924"/>
                  <a:ext cx="1692002" cy="1692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sx="102000" sy="102000" algn="ctr" rotWithShape="0">
                    <a:prstClr val="black">
                      <a:alpha val="7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" rIns="18000" rtlCol="0" anchor="ctr"/>
                <a:lstStyle/>
                <a:p>
                  <a:pPr algn="ctr"/>
                  <a:r>
                    <a:rPr lang="pt-BR" sz="1200" b="1" dirty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Source Sans Pro" panose="020B0503030403020204" pitchFamily="34" charset="0"/>
                    </a:rPr>
                    <a:t>Aumentar a Reciclagem e Reutilização</a:t>
                  </a:r>
                </a:p>
              </p:txBody>
            </p:sp>
          </p:grpSp>
        </p:grpSp>
        <p:pic>
          <p:nvPicPr>
            <p:cNvPr id="251" name="Gráfico 250">
              <a:extLst>
                <a:ext uri="{FF2B5EF4-FFF2-40B4-BE49-F238E27FC236}">
                  <a16:creationId xmlns:a16="http://schemas.microsoft.com/office/drawing/2014/main" id="{4EA748BD-2506-3338-D752-EC5C8B7E0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8803743" y="9995302"/>
              <a:ext cx="605440" cy="605440"/>
            </a:xfrm>
            <a:prstGeom prst="rect">
              <a:avLst/>
            </a:prstGeom>
          </p:spPr>
        </p:pic>
      </p:grpSp>
      <p:sp>
        <p:nvSpPr>
          <p:cNvPr id="241" name="esfera mensagem final  direita">
            <a:extLst>
              <a:ext uri="{FF2B5EF4-FFF2-40B4-BE49-F238E27FC236}">
                <a16:creationId xmlns:a16="http://schemas.microsoft.com/office/drawing/2014/main" id="{58693065-6E30-BB9F-37C7-7BFA6B448CBD}"/>
              </a:ext>
            </a:extLst>
          </p:cNvPr>
          <p:cNvSpPr>
            <a:spLocks noChangeAspect="1"/>
          </p:cNvSpPr>
          <p:nvPr/>
        </p:nvSpPr>
        <p:spPr>
          <a:xfrm>
            <a:off x="9509056" y="4799307"/>
            <a:ext cx="108000" cy="1080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dirty="0"/>
          </a:p>
        </p:txBody>
      </p:sp>
      <p:cxnSp>
        <p:nvCxnSpPr>
          <p:cNvPr id="230" name="Conector Angulado 229">
            <a:extLst>
              <a:ext uri="{FF2B5EF4-FFF2-40B4-BE49-F238E27FC236}">
                <a16:creationId xmlns:a16="http://schemas.microsoft.com/office/drawing/2014/main" id="{0D5AC7C7-2586-2994-6E7E-488DA83A3B5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79971" y="4597622"/>
            <a:ext cx="2438115" cy="135696"/>
          </a:xfrm>
          <a:prstGeom prst="bentConnector2">
            <a:avLst/>
          </a:prstGeom>
          <a:ln w="31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4" name="mensagem final  esquerda">
            <a:extLst>
              <a:ext uri="{FF2B5EF4-FFF2-40B4-BE49-F238E27FC236}">
                <a16:creationId xmlns:a16="http://schemas.microsoft.com/office/drawing/2014/main" id="{5C6AA9B1-9706-84D8-362B-4B84BFD6E605}"/>
              </a:ext>
            </a:extLst>
          </p:cNvPr>
          <p:cNvGrpSpPr/>
          <p:nvPr/>
        </p:nvGrpSpPr>
        <p:grpSpPr>
          <a:xfrm>
            <a:off x="1507970" y="4791818"/>
            <a:ext cx="1944002" cy="1944000"/>
            <a:chOff x="3015146" y="9281971"/>
            <a:chExt cx="3888004" cy="3888000"/>
          </a:xfrm>
        </p:grpSpPr>
        <p:grpSp>
          <p:nvGrpSpPr>
            <p:cNvPr id="223" name="Agrupar 222">
              <a:extLst>
                <a:ext uri="{FF2B5EF4-FFF2-40B4-BE49-F238E27FC236}">
                  <a16:creationId xmlns:a16="http://schemas.microsoft.com/office/drawing/2014/main" id="{FEC720A5-7DC3-3ABA-3E20-6CC352F4A52B}"/>
                </a:ext>
              </a:extLst>
            </p:cNvPr>
            <p:cNvGrpSpPr/>
            <p:nvPr/>
          </p:nvGrpSpPr>
          <p:grpSpPr>
            <a:xfrm>
              <a:off x="3015146" y="9281971"/>
              <a:ext cx="3888004" cy="3888000"/>
              <a:chOff x="4029157" y="8598268"/>
              <a:chExt cx="3224677" cy="3224673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3069CF3-F4B2-E971-284B-DF75F9E191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29157" y="8598268"/>
                <a:ext cx="3224677" cy="3224673"/>
              </a:xfrm>
              <a:prstGeom prst="ellipse">
                <a:avLst/>
              </a:prstGeom>
              <a:noFill/>
              <a:ln w="3175">
                <a:solidFill>
                  <a:schemeClr val="accent6">
                    <a:lumMod val="75000"/>
                    <a:alpha val="3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grpSp>
            <p:nvGrpSpPr>
              <p:cNvPr id="222" name="Agrupar 221">
                <a:extLst>
                  <a:ext uri="{FF2B5EF4-FFF2-40B4-BE49-F238E27FC236}">
                    <a16:creationId xmlns:a16="http://schemas.microsoft.com/office/drawing/2014/main" id="{B0C4D008-D410-BC9B-2631-B1084E18469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193379" y="8762489"/>
                <a:ext cx="2896234" cy="2896232"/>
                <a:chOff x="4036264" y="9970352"/>
                <a:chExt cx="1899147" cy="1899145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4B7A919B-CC8B-97AD-59AF-11138A0539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36264" y="9970352"/>
                  <a:ext cx="1899147" cy="1899145"/>
                </a:xfrm>
                <a:prstGeom prst="ellipse">
                  <a:avLst/>
                </a:prstGeom>
                <a:gradFill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87B0E14D-0281-6379-16CB-74615FC85A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39836" y="10073924"/>
                  <a:ext cx="1692002" cy="1692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0" sx="102000" sy="102000" algn="ctr" rotWithShape="0">
                    <a:prstClr val="black">
                      <a:alpha val="7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" rIns="18000" rtlCol="0" anchor="ctr"/>
                <a:lstStyle/>
                <a:p>
                  <a:pPr algn="ctr"/>
                  <a:endParaRPr lang="pt-BR" sz="1200" b="1" dirty="0">
                    <a:solidFill>
                      <a:schemeClr val="tx1"/>
                    </a:solidFill>
                    <a:latin typeface="Century Gothic" panose="020B0502020202020204" pitchFamily="34" charset="0"/>
                    <a:ea typeface="Source Sans Pro" panose="020B0503030403020204" pitchFamily="34" charset="0"/>
                  </a:endParaRPr>
                </a:p>
                <a:p>
                  <a:pPr algn="ctr"/>
                  <a:r>
                    <a:rPr lang="pt-BR" sz="1200" b="1" dirty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Source Sans Pro" panose="020B0503030403020204" pitchFamily="34" charset="0"/>
                    </a:rPr>
                    <a:t>Valorização Energética dos Resíduos</a:t>
                  </a:r>
                </a:p>
              </p:txBody>
            </p:sp>
          </p:grpSp>
        </p:grpSp>
        <p:pic>
          <p:nvPicPr>
            <p:cNvPr id="252" name="Gráfico 251">
              <a:extLst>
                <a:ext uri="{FF2B5EF4-FFF2-40B4-BE49-F238E27FC236}">
                  <a16:creationId xmlns:a16="http://schemas.microsoft.com/office/drawing/2014/main" id="{0AC7BBA0-0E2D-0219-90C4-2EE12CFC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43727" y="10235177"/>
              <a:ext cx="605440" cy="605440"/>
            </a:xfrm>
            <a:prstGeom prst="rect">
              <a:avLst/>
            </a:prstGeom>
          </p:spPr>
        </p:pic>
      </p:grpSp>
      <p:sp>
        <p:nvSpPr>
          <p:cNvPr id="228" name="esfera mensagem final esquerda">
            <a:extLst>
              <a:ext uri="{FF2B5EF4-FFF2-40B4-BE49-F238E27FC236}">
                <a16:creationId xmlns:a16="http://schemas.microsoft.com/office/drawing/2014/main" id="{F8FE1F31-C717-1F5E-5359-8E2A2F98AA95}"/>
              </a:ext>
            </a:extLst>
          </p:cNvPr>
          <p:cNvSpPr>
            <a:spLocks noChangeAspect="1"/>
          </p:cNvSpPr>
          <p:nvPr/>
        </p:nvSpPr>
        <p:spPr>
          <a:xfrm>
            <a:off x="2425971" y="4733318"/>
            <a:ext cx="108000" cy="1080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cxnSp>
        <p:nvCxnSpPr>
          <p:cNvPr id="237" name="Conector de Seta Reta 236">
            <a:extLst>
              <a:ext uri="{FF2B5EF4-FFF2-40B4-BE49-F238E27FC236}">
                <a16:creationId xmlns:a16="http://schemas.microsoft.com/office/drawing/2014/main" id="{2E1B3A12-1396-72C3-7B56-73BF36FA3F52}"/>
              </a:ext>
            </a:extLst>
          </p:cNvPr>
          <p:cNvCxnSpPr>
            <a:stCxn id="213" idx="4"/>
            <a:endCxn id="218" idx="0"/>
          </p:cNvCxnSpPr>
          <p:nvPr/>
        </p:nvCxnSpPr>
        <p:spPr>
          <a:xfrm>
            <a:off x="6099047" y="3251043"/>
            <a:ext cx="1778" cy="791769"/>
          </a:xfrm>
          <a:prstGeom prst="straightConnector1">
            <a:avLst/>
          </a:prstGeom>
          <a:ln w="31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ector de Seta Reta 232">
            <a:extLst>
              <a:ext uri="{FF2B5EF4-FFF2-40B4-BE49-F238E27FC236}">
                <a16:creationId xmlns:a16="http://schemas.microsoft.com/office/drawing/2014/main" id="{79B16AF3-1C34-F050-4C41-224AD023E8EE}"/>
              </a:ext>
            </a:extLst>
          </p:cNvPr>
          <p:cNvCxnSpPr>
            <a:stCxn id="214" idx="6"/>
            <a:endCxn id="215" idx="2"/>
          </p:cNvCxnSpPr>
          <p:nvPr/>
        </p:nvCxnSpPr>
        <p:spPr>
          <a:xfrm>
            <a:off x="3716444" y="1870925"/>
            <a:ext cx="1187381" cy="0"/>
          </a:xfrm>
          <a:prstGeom prst="straightConnector1">
            <a:avLst/>
          </a:prstGeom>
          <a:ln w="31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E23DA9A-ED37-0231-B813-FC4CB8B4AA8C}"/>
              </a:ext>
            </a:extLst>
          </p:cNvPr>
          <p:cNvSpPr txBox="1"/>
          <p:nvPr/>
        </p:nvSpPr>
        <p:spPr>
          <a:xfrm>
            <a:off x="2300700" y="288684"/>
            <a:ext cx="926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entury Gothic" panose="020B0502020202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Contrato 2024 - 2044</a:t>
            </a:r>
            <a:r>
              <a:rPr lang="pt-BR" sz="2400" dirty="0">
                <a:latin typeface="Source Sans Pro Light" panose="020B0403030403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| </a:t>
            </a:r>
            <a:r>
              <a:rPr lang="pt-BR" sz="2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Source Sans Pro" panose="020B0503030403020204" pitchFamily="34" charset="0"/>
                <a:cs typeface="Roboto Black" panose="02000000000000000000" pitchFamily="2" charset="0"/>
              </a:rPr>
              <a:t>Marco Regulatório Sócio Ambiental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C3BA8C57-4A65-2818-D6A6-1CD1D83E887F}"/>
              </a:ext>
            </a:extLst>
          </p:cNvPr>
          <p:cNvSpPr txBox="1"/>
          <p:nvPr/>
        </p:nvSpPr>
        <p:spPr>
          <a:xfrm>
            <a:off x="4083113" y="-778042"/>
            <a:ext cx="2391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/>
              <a:t>a</a:t>
            </a:r>
          </a:p>
        </p:txBody>
      </p:sp>
      <p:grpSp>
        <p:nvGrpSpPr>
          <p:cNvPr id="77" name="Circulo central">
            <a:extLst>
              <a:ext uri="{FF2B5EF4-FFF2-40B4-BE49-F238E27FC236}">
                <a16:creationId xmlns:a16="http://schemas.microsoft.com/office/drawing/2014/main" id="{995F06CD-623F-C158-F6C0-E486C45201C3}"/>
              </a:ext>
            </a:extLst>
          </p:cNvPr>
          <p:cNvGrpSpPr/>
          <p:nvPr/>
        </p:nvGrpSpPr>
        <p:grpSpPr>
          <a:xfrm>
            <a:off x="4965010" y="907469"/>
            <a:ext cx="2274387" cy="2274387"/>
            <a:chOff x="10338299" y="1906510"/>
            <a:chExt cx="3730628" cy="3730628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CCA19DBF-5CE0-278B-8F79-EA18B6BFCB65}"/>
                </a:ext>
              </a:extLst>
            </p:cNvPr>
            <p:cNvGrpSpPr/>
            <p:nvPr/>
          </p:nvGrpSpPr>
          <p:grpSpPr>
            <a:xfrm>
              <a:off x="10338299" y="1906510"/>
              <a:ext cx="3730628" cy="3730628"/>
              <a:chOff x="10338299" y="2915233"/>
              <a:chExt cx="3730628" cy="373062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0F87127-5E8F-9A2A-FD40-02F74D859602}"/>
                  </a:ext>
                </a:extLst>
              </p:cNvPr>
              <p:cNvSpPr/>
              <p:nvPr/>
            </p:nvSpPr>
            <p:spPr>
              <a:xfrm>
                <a:off x="10567319" y="3144252"/>
                <a:ext cx="3272589" cy="327258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1F80E93-71FB-72AE-92BD-3CC618038F23}"/>
                  </a:ext>
                </a:extLst>
              </p:cNvPr>
              <p:cNvSpPr/>
              <p:nvPr/>
            </p:nvSpPr>
            <p:spPr>
              <a:xfrm>
                <a:off x="10338299" y="2915233"/>
                <a:ext cx="3730628" cy="373062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6205FA9-B459-A584-ED89-ACBA534BF74E}"/>
                </a:ext>
              </a:extLst>
            </p:cNvPr>
            <p:cNvSpPr/>
            <p:nvPr/>
          </p:nvSpPr>
          <p:spPr>
            <a:xfrm>
              <a:off x="10708118" y="2289528"/>
              <a:ext cx="2964590" cy="296459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42E45EB-8C1F-7996-34BA-64C9A1131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3206" y="2403823"/>
              <a:ext cx="2736000" cy="27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ctr"/>
            <a:lstStyle/>
            <a:p>
              <a:pPr algn="ctr"/>
              <a:r>
                <a:rPr lang="pt-BR" sz="1600" b="1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  <a:ea typeface="Source Sans Pro" panose="020B0503030403020204" pitchFamily="34" charset="0"/>
                </a:rPr>
                <a:t>Mudança de paradigma Ambiental</a:t>
              </a:r>
            </a:p>
          </p:txBody>
        </p:sp>
      </p:grpSp>
      <p:grpSp>
        <p:nvGrpSpPr>
          <p:cNvPr id="69" name="oblongo esquerdo">
            <a:extLst>
              <a:ext uri="{FF2B5EF4-FFF2-40B4-BE49-F238E27FC236}">
                <a16:creationId xmlns:a16="http://schemas.microsoft.com/office/drawing/2014/main" id="{9E3BDB2D-0B36-59A3-C60C-5EA9973E04D2}"/>
              </a:ext>
            </a:extLst>
          </p:cNvPr>
          <p:cNvGrpSpPr/>
          <p:nvPr/>
        </p:nvGrpSpPr>
        <p:grpSpPr>
          <a:xfrm>
            <a:off x="1375882" y="1526021"/>
            <a:ext cx="2286000" cy="689809"/>
            <a:chOff x="2750969" y="3082014"/>
            <a:chExt cx="4572000" cy="1379618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82F3BB25-3888-0444-6D28-D35FEAE1EB60}"/>
                </a:ext>
              </a:extLst>
            </p:cNvPr>
            <p:cNvGrpSpPr/>
            <p:nvPr/>
          </p:nvGrpSpPr>
          <p:grpSpPr>
            <a:xfrm>
              <a:off x="2750969" y="3082014"/>
              <a:ext cx="4572000" cy="1379618"/>
              <a:chOff x="16595305" y="4090737"/>
              <a:chExt cx="4572000" cy="1379618"/>
            </a:xfrm>
          </p:grpSpPr>
          <p:sp>
            <p:nvSpPr>
              <p:cNvPr id="18" name="Retângulo Arredondado 17">
                <a:extLst>
                  <a:ext uri="{FF2B5EF4-FFF2-40B4-BE49-F238E27FC236}">
                    <a16:creationId xmlns:a16="http://schemas.microsoft.com/office/drawing/2014/main" id="{9D8D8153-0F5F-8188-1424-20EFDDAA92AE}"/>
                  </a:ext>
                </a:extLst>
              </p:cNvPr>
              <p:cNvSpPr/>
              <p:nvPr/>
            </p:nvSpPr>
            <p:spPr>
              <a:xfrm>
                <a:off x="16803853" y="4267200"/>
                <a:ext cx="4154905" cy="1026692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b="1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9" name="Retângulo Arredondado 18">
                <a:extLst>
                  <a:ext uri="{FF2B5EF4-FFF2-40B4-BE49-F238E27FC236}">
                    <a16:creationId xmlns:a16="http://schemas.microsoft.com/office/drawing/2014/main" id="{5D3B9F26-8657-8B27-8E37-67545585D6EC}"/>
                  </a:ext>
                </a:extLst>
              </p:cNvPr>
              <p:cNvSpPr/>
              <p:nvPr/>
            </p:nvSpPr>
            <p:spPr>
              <a:xfrm>
                <a:off x="16595305" y="4090737"/>
                <a:ext cx="4572000" cy="1379618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sp>
          <p:nvSpPr>
            <p:cNvPr id="68" name="Retângulo Arredondado 67">
              <a:extLst>
                <a:ext uri="{FF2B5EF4-FFF2-40B4-BE49-F238E27FC236}">
                  <a16:creationId xmlns:a16="http://schemas.microsoft.com/office/drawing/2014/main" id="{56869A25-F831-EBE8-3EB7-E8A793C8F026}"/>
                </a:ext>
              </a:extLst>
            </p:cNvPr>
            <p:cNvSpPr/>
            <p:nvPr/>
          </p:nvSpPr>
          <p:spPr>
            <a:xfrm>
              <a:off x="3128969" y="3422661"/>
              <a:ext cx="3816000" cy="6983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" panose="020B0503030403020204" pitchFamily="34" charset="0"/>
                </a:rPr>
                <a:t>PLANARES</a:t>
              </a:r>
            </a:p>
          </p:txBody>
        </p:sp>
      </p:grpSp>
      <p:sp>
        <p:nvSpPr>
          <p:cNvPr id="83" name="esfera esquerda 4">
            <a:extLst>
              <a:ext uri="{FF2B5EF4-FFF2-40B4-BE49-F238E27FC236}">
                <a16:creationId xmlns:a16="http://schemas.microsoft.com/office/drawing/2014/main" id="{B2529AE1-C68C-E211-3CBA-C57DE9DAC20B}"/>
              </a:ext>
            </a:extLst>
          </p:cNvPr>
          <p:cNvSpPr>
            <a:spLocks noChangeAspect="1"/>
          </p:cNvSpPr>
          <p:nvPr/>
        </p:nvSpPr>
        <p:spPr>
          <a:xfrm>
            <a:off x="1772846" y="2168819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84" name="esfera esquerda 3">
            <a:extLst>
              <a:ext uri="{FF2B5EF4-FFF2-40B4-BE49-F238E27FC236}">
                <a16:creationId xmlns:a16="http://schemas.microsoft.com/office/drawing/2014/main" id="{E9F3BA52-FD90-D3DF-658F-F77A38D29C41}"/>
              </a:ext>
            </a:extLst>
          </p:cNvPr>
          <p:cNvSpPr>
            <a:spLocks noChangeAspect="1"/>
          </p:cNvSpPr>
          <p:nvPr/>
        </p:nvSpPr>
        <p:spPr>
          <a:xfrm>
            <a:off x="2243414" y="2177927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85" name="esfera esquerda 2">
            <a:extLst>
              <a:ext uri="{FF2B5EF4-FFF2-40B4-BE49-F238E27FC236}">
                <a16:creationId xmlns:a16="http://schemas.microsoft.com/office/drawing/2014/main" id="{28F635D4-79BD-D784-6983-697E6AB7AE6F}"/>
              </a:ext>
            </a:extLst>
          </p:cNvPr>
          <p:cNvSpPr>
            <a:spLocks noChangeAspect="1"/>
          </p:cNvSpPr>
          <p:nvPr/>
        </p:nvSpPr>
        <p:spPr>
          <a:xfrm>
            <a:off x="2709022" y="2161353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dirty="0"/>
          </a:p>
        </p:txBody>
      </p:sp>
      <p:grpSp>
        <p:nvGrpSpPr>
          <p:cNvPr id="262" name="ic esquerdo 1">
            <a:extLst>
              <a:ext uri="{FF2B5EF4-FFF2-40B4-BE49-F238E27FC236}">
                <a16:creationId xmlns:a16="http://schemas.microsoft.com/office/drawing/2014/main" id="{6DF92FD6-B231-0F98-F96E-E3BEB12E3123}"/>
              </a:ext>
            </a:extLst>
          </p:cNvPr>
          <p:cNvGrpSpPr/>
          <p:nvPr/>
        </p:nvGrpSpPr>
        <p:grpSpPr>
          <a:xfrm>
            <a:off x="36415" y="2222818"/>
            <a:ext cx="1736432" cy="1959946"/>
            <a:chOff x="1082764" y="4955827"/>
            <a:chExt cx="3472864" cy="3919890"/>
          </a:xfrm>
        </p:grpSpPr>
        <p:cxnSp>
          <p:nvCxnSpPr>
            <p:cNvPr id="100" name="Conector em Curva 99">
              <a:extLst>
                <a:ext uri="{FF2B5EF4-FFF2-40B4-BE49-F238E27FC236}">
                  <a16:creationId xmlns:a16="http://schemas.microsoft.com/office/drawing/2014/main" id="{FDFDB874-3EC1-1EA1-0438-7B20FB0ED5AF}"/>
                </a:ext>
              </a:extLst>
            </p:cNvPr>
            <p:cNvCxnSpPr>
              <a:cxnSpLocks/>
              <a:stCxn id="83" idx="2"/>
              <a:endCxn id="25" idx="0"/>
            </p:cNvCxnSpPr>
            <p:nvPr/>
          </p:nvCxnSpPr>
          <p:spPr>
            <a:xfrm rot="10800000" flipV="1">
              <a:off x="2959522" y="4955827"/>
              <a:ext cx="1596106" cy="469486"/>
            </a:xfrm>
            <a:prstGeom prst="curvedConnector2">
              <a:avLst/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tângulo Arredondado 116">
              <a:extLst>
                <a:ext uri="{FF2B5EF4-FFF2-40B4-BE49-F238E27FC236}">
                  <a16:creationId xmlns:a16="http://schemas.microsoft.com/office/drawing/2014/main" id="{A615816A-0107-9BD6-F59F-E3585418BA1F}"/>
                </a:ext>
              </a:extLst>
            </p:cNvPr>
            <p:cNvSpPr/>
            <p:nvPr/>
          </p:nvSpPr>
          <p:spPr>
            <a:xfrm>
              <a:off x="1082764" y="7075718"/>
              <a:ext cx="2520000" cy="1799999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Meta 4</a:t>
              </a:r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 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Reduzir a quantidade de resíduos encaminhados para os aterros sanitários</a:t>
              </a:r>
              <a:r>
                <a:rPr lang="pt-BR" sz="7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.</a:t>
              </a:r>
            </a:p>
            <a:p>
              <a:pPr algn="ctr"/>
              <a:endParaRPr lang="pt-BR" sz="700" dirty="0">
                <a:solidFill>
                  <a:schemeClr val="tx1"/>
                </a:solidFill>
                <a:latin typeface="Century Gothic" panose="020B0502020202020204" pitchFamily="34" charset="0"/>
                <a:ea typeface="Source Sans Pro Light" panose="020B0403030403020204" pitchFamily="34" charset="0"/>
              </a:endParaRPr>
            </a:p>
          </p:txBody>
        </p:sp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5842F473-A9BD-D48F-704A-558F34F4E3B7}"/>
                </a:ext>
              </a:extLst>
            </p:cNvPr>
            <p:cNvGrpSpPr/>
            <p:nvPr/>
          </p:nvGrpSpPr>
          <p:grpSpPr>
            <a:xfrm>
              <a:off x="2276293" y="5425314"/>
              <a:ext cx="1384838" cy="1289074"/>
              <a:chOff x="2276293" y="5107814"/>
              <a:chExt cx="1384838" cy="1289074"/>
            </a:xfrm>
          </p:grpSpPr>
          <p:sp>
            <p:nvSpPr>
              <p:cNvPr id="93" name="Forma Livre 92">
                <a:extLst>
                  <a:ext uri="{FF2B5EF4-FFF2-40B4-BE49-F238E27FC236}">
                    <a16:creationId xmlns:a16="http://schemas.microsoft.com/office/drawing/2014/main" id="{5301CD82-6330-0398-DAA6-E24AA674C483}"/>
                  </a:ext>
                </a:extLst>
              </p:cNvPr>
              <p:cNvSpPr/>
              <p:nvPr/>
            </p:nvSpPr>
            <p:spPr>
              <a:xfrm rot="10800000">
                <a:off x="2276293" y="5706506"/>
                <a:ext cx="1384838" cy="690382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27" name="Agrupar 26">
                <a:extLst>
                  <a:ext uri="{FF2B5EF4-FFF2-40B4-BE49-F238E27FC236}">
                    <a16:creationId xmlns:a16="http://schemas.microsoft.com/office/drawing/2014/main" id="{8A376BC3-F9A9-12EB-CEC4-3FC3733CAF56}"/>
                  </a:ext>
                </a:extLst>
              </p:cNvPr>
              <p:cNvGrpSpPr/>
              <p:nvPr/>
            </p:nvGrpSpPr>
            <p:grpSpPr>
              <a:xfrm>
                <a:off x="2364358" y="5107814"/>
                <a:ext cx="1190317" cy="1190317"/>
                <a:chOff x="3326990" y="6405692"/>
                <a:chExt cx="1190317" cy="1190317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A4B68AF-60D1-4CD2-204A-B2EB0656EE21}"/>
                    </a:ext>
                  </a:extLst>
                </p:cNvPr>
                <p:cNvSpPr/>
                <p:nvPr/>
              </p:nvSpPr>
              <p:spPr>
                <a:xfrm>
                  <a:off x="3326990" y="6405692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2E64D17-36CC-56AE-2275-7F4E125716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4148" y="6532850"/>
                  <a:ext cx="935999" cy="9359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87" name="Gráfico 86">
                <a:extLst>
                  <a:ext uri="{FF2B5EF4-FFF2-40B4-BE49-F238E27FC236}">
                    <a16:creationId xmlns:a16="http://schemas.microsoft.com/office/drawing/2014/main" id="{F6E028BD-C383-DF21-DD57-FE82AD1821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704965" y="5405604"/>
                <a:ext cx="594738" cy="594738"/>
              </a:xfrm>
              <a:prstGeom prst="rect">
                <a:avLst/>
              </a:prstGeom>
            </p:spPr>
          </p:pic>
        </p:grpSp>
        <p:cxnSp>
          <p:nvCxnSpPr>
            <p:cNvPr id="110" name="Conector de Seta Reta 109">
              <a:extLst>
                <a:ext uri="{FF2B5EF4-FFF2-40B4-BE49-F238E27FC236}">
                  <a16:creationId xmlns:a16="http://schemas.microsoft.com/office/drawing/2014/main" id="{B560D997-2365-F6B8-A0F6-49E99DF068E0}"/>
                </a:ext>
              </a:extLst>
            </p:cNvPr>
            <p:cNvCxnSpPr>
              <a:cxnSpLocks/>
              <a:stCxn id="93" idx="0"/>
              <a:endCxn id="117" idx="0"/>
            </p:cNvCxnSpPr>
            <p:nvPr/>
          </p:nvCxnSpPr>
          <p:spPr>
            <a:xfrm flipH="1">
              <a:off x="2342764" y="6714388"/>
              <a:ext cx="625948" cy="36133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ic esquerdo 2">
            <a:extLst>
              <a:ext uri="{FF2B5EF4-FFF2-40B4-BE49-F238E27FC236}">
                <a16:creationId xmlns:a16="http://schemas.microsoft.com/office/drawing/2014/main" id="{D87F158B-F896-1D0D-44BF-BC0C93894797}"/>
              </a:ext>
            </a:extLst>
          </p:cNvPr>
          <p:cNvGrpSpPr/>
          <p:nvPr/>
        </p:nvGrpSpPr>
        <p:grpSpPr>
          <a:xfrm>
            <a:off x="1443865" y="2270111"/>
            <a:ext cx="1224000" cy="1915202"/>
            <a:chOff x="3728715" y="4995375"/>
            <a:chExt cx="2448000" cy="3830404"/>
          </a:xfrm>
        </p:grpSpPr>
        <p:cxnSp>
          <p:nvCxnSpPr>
            <p:cNvPr id="105" name="Conector de Seta Reta 104">
              <a:extLst>
                <a:ext uri="{FF2B5EF4-FFF2-40B4-BE49-F238E27FC236}">
                  <a16:creationId xmlns:a16="http://schemas.microsoft.com/office/drawing/2014/main" id="{245DD675-037A-3955-D70F-B2082F86BB71}"/>
                </a:ext>
              </a:extLst>
            </p:cNvPr>
            <p:cNvCxnSpPr>
              <a:cxnSpLocks/>
              <a:stCxn id="84" idx="3"/>
              <a:endCxn id="35" idx="0"/>
            </p:cNvCxnSpPr>
            <p:nvPr/>
          </p:nvCxnSpPr>
          <p:spPr>
            <a:xfrm flipH="1">
              <a:off x="5036971" y="4995375"/>
              <a:ext cx="322474" cy="356788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CBCAAD87-FE22-4DFD-E182-ADB0EAFA9259}"/>
                </a:ext>
              </a:extLst>
            </p:cNvPr>
            <p:cNvGrpSpPr/>
            <p:nvPr/>
          </p:nvGrpSpPr>
          <p:grpSpPr>
            <a:xfrm>
              <a:off x="4340690" y="5352162"/>
              <a:ext cx="1384838" cy="1307187"/>
              <a:chOff x="4340690" y="5034662"/>
              <a:chExt cx="1384838" cy="1307187"/>
            </a:xfrm>
          </p:grpSpPr>
          <p:sp>
            <p:nvSpPr>
              <p:cNvPr id="94" name="Forma Livre 93">
                <a:extLst>
                  <a:ext uri="{FF2B5EF4-FFF2-40B4-BE49-F238E27FC236}">
                    <a16:creationId xmlns:a16="http://schemas.microsoft.com/office/drawing/2014/main" id="{6545F55F-56CE-852A-5E21-7A7D282E3D30}"/>
                  </a:ext>
                </a:extLst>
              </p:cNvPr>
              <p:cNvSpPr/>
              <p:nvPr/>
            </p:nvSpPr>
            <p:spPr>
              <a:xfrm rot="10800000">
                <a:off x="4340690" y="5651468"/>
                <a:ext cx="1384838" cy="690381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34" name="Agrupar 33">
                <a:extLst>
                  <a:ext uri="{FF2B5EF4-FFF2-40B4-BE49-F238E27FC236}">
                    <a16:creationId xmlns:a16="http://schemas.microsoft.com/office/drawing/2014/main" id="{22EF6D30-ABAF-666F-4399-006DD939D28F}"/>
                  </a:ext>
                </a:extLst>
              </p:cNvPr>
              <p:cNvGrpSpPr/>
              <p:nvPr/>
            </p:nvGrpSpPr>
            <p:grpSpPr>
              <a:xfrm>
                <a:off x="4441810" y="5034662"/>
                <a:ext cx="1190317" cy="1190317"/>
                <a:chOff x="3326990" y="6332540"/>
                <a:chExt cx="1190317" cy="1190317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167CCE02-1891-5E02-A634-446AC9730181}"/>
                    </a:ext>
                  </a:extLst>
                </p:cNvPr>
                <p:cNvSpPr/>
                <p:nvPr/>
              </p:nvSpPr>
              <p:spPr>
                <a:xfrm>
                  <a:off x="3326990" y="6332540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12271AC-F576-4DCA-5DD5-1CA05335ED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4148" y="6477986"/>
                  <a:ext cx="935999" cy="9359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88" name="Gráfico 87">
                <a:extLst>
                  <a:ext uri="{FF2B5EF4-FFF2-40B4-BE49-F238E27FC236}">
                    <a16:creationId xmlns:a16="http://schemas.microsoft.com/office/drawing/2014/main" id="{18F6EEC3-DB1C-9225-44FB-259F443EE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4731122" y="5367672"/>
                <a:ext cx="594738" cy="594738"/>
              </a:xfrm>
              <a:prstGeom prst="rect">
                <a:avLst/>
              </a:prstGeom>
            </p:spPr>
          </p:pic>
        </p:grpSp>
        <p:cxnSp>
          <p:nvCxnSpPr>
            <p:cNvPr id="111" name="Conector de Seta Reta 110">
              <a:extLst>
                <a:ext uri="{FF2B5EF4-FFF2-40B4-BE49-F238E27FC236}">
                  <a16:creationId xmlns:a16="http://schemas.microsoft.com/office/drawing/2014/main" id="{2EBC84D7-0D48-D2AE-AC3D-CE9D9A77EBD1}"/>
                </a:ext>
              </a:extLst>
            </p:cNvPr>
            <p:cNvCxnSpPr>
              <a:cxnSpLocks/>
              <a:stCxn id="94" idx="0"/>
              <a:endCxn id="131" idx="0"/>
            </p:cNvCxnSpPr>
            <p:nvPr/>
          </p:nvCxnSpPr>
          <p:spPr>
            <a:xfrm flipH="1">
              <a:off x="4952715" y="6659351"/>
              <a:ext cx="80394" cy="366428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tângulo Arredondado 130">
              <a:extLst>
                <a:ext uri="{FF2B5EF4-FFF2-40B4-BE49-F238E27FC236}">
                  <a16:creationId xmlns:a16="http://schemas.microsoft.com/office/drawing/2014/main" id="{058008EF-F87E-919F-0EDE-53B8746F28EB}"/>
                </a:ext>
              </a:extLst>
            </p:cNvPr>
            <p:cNvSpPr/>
            <p:nvPr/>
          </p:nvSpPr>
          <p:spPr>
            <a:xfrm>
              <a:off x="3728715" y="7025779"/>
              <a:ext cx="2448000" cy="1800000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Meta 6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Aumentar a recuperação  da fração seca (RSU). Reciclagem</a:t>
              </a:r>
            </a:p>
          </p:txBody>
        </p:sp>
      </p:grpSp>
      <p:grpSp>
        <p:nvGrpSpPr>
          <p:cNvPr id="264" name="ic esquerdo 3">
            <a:extLst>
              <a:ext uri="{FF2B5EF4-FFF2-40B4-BE49-F238E27FC236}">
                <a16:creationId xmlns:a16="http://schemas.microsoft.com/office/drawing/2014/main" id="{F4763AE3-BCB8-5C9F-290E-CE9ADA8F2E19}"/>
              </a:ext>
            </a:extLst>
          </p:cNvPr>
          <p:cNvGrpSpPr/>
          <p:nvPr/>
        </p:nvGrpSpPr>
        <p:grpSpPr>
          <a:xfrm>
            <a:off x="2751422" y="2227378"/>
            <a:ext cx="1245476" cy="1963154"/>
            <a:chOff x="5999101" y="4928220"/>
            <a:chExt cx="2490949" cy="3926306"/>
          </a:xfrm>
        </p:grpSpPr>
        <p:cxnSp>
          <p:nvCxnSpPr>
            <p:cNvPr id="101" name="Conector em Curva 100">
              <a:extLst>
                <a:ext uri="{FF2B5EF4-FFF2-40B4-BE49-F238E27FC236}">
                  <a16:creationId xmlns:a16="http://schemas.microsoft.com/office/drawing/2014/main" id="{2B5C9B4D-8459-BDA9-C77F-5C18F106A975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>
              <a:off x="5999101" y="4928220"/>
              <a:ext cx="1115323" cy="460518"/>
            </a:xfrm>
            <a:prstGeom prst="curvedConnector2">
              <a:avLst/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395CF565-CCF6-91B7-1041-FDC5F4D29576}"/>
                </a:ext>
              </a:extLst>
            </p:cNvPr>
            <p:cNvGrpSpPr/>
            <p:nvPr/>
          </p:nvGrpSpPr>
          <p:grpSpPr>
            <a:xfrm>
              <a:off x="6409484" y="5388738"/>
              <a:ext cx="1384838" cy="1281486"/>
              <a:chOff x="6409484" y="5071238"/>
              <a:chExt cx="1384838" cy="1281486"/>
            </a:xfrm>
          </p:grpSpPr>
          <p:sp>
            <p:nvSpPr>
              <p:cNvPr id="95" name="Forma Livre 94">
                <a:extLst>
                  <a:ext uri="{FF2B5EF4-FFF2-40B4-BE49-F238E27FC236}">
                    <a16:creationId xmlns:a16="http://schemas.microsoft.com/office/drawing/2014/main" id="{C8D54DBB-D8A2-87FD-A765-80F05B8EFBFB}"/>
                  </a:ext>
                </a:extLst>
              </p:cNvPr>
              <p:cNvSpPr/>
              <p:nvPr/>
            </p:nvSpPr>
            <p:spPr>
              <a:xfrm rot="10800000">
                <a:off x="6409484" y="5662342"/>
                <a:ext cx="1384838" cy="690382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37" name="Agrupar 36">
                <a:extLst>
                  <a:ext uri="{FF2B5EF4-FFF2-40B4-BE49-F238E27FC236}">
                    <a16:creationId xmlns:a16="http://schemas.microsoft.com/office/drawing/2014/main" id="{635F6A60-9F61-1674-8384-19CFD8D8CCC6}"/>
                  </a:ext>
                </a:extLst>
              </p:cNvPr>
              <p:cNvGrpSpPr/>
              <p:nvPr/>
            </p:nvGrpSpPr>
            <p:grpSpPr>
              <a:xfrm>
                <a:off x="6519263" y="5071238"/>
                <a:ext cx="1190317" cy="1190317"/>
                <a:chOff x="3326990" y="6369116"/>
                <a:chExt cx="1190317" cy="1190317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025169BD-78E0-880C-DCE2-DB4B212E63EA}"/>
                    </a:ext>
                  </a:extLst>
                </p:cNvPr>
                <p:cNvSpPr/>
                <p:nvPr/>
              </p:nvSpPr>
              <p:spPr>
                <a:xfrm>
                  <a:off x="3326990" y="6369116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1510FEE8-2426-B46C-B211-A780173AFA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4148" y="6496274"/>
                  <a:ext cx="935999" cy="9359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89" name="Gráfico 88">
                <a:extLst>
                  <a:ext uri="{FF2B5EF4-FFF2-40B4-BE49-F238E27FC236}">
                    <a16:creationId xmlns:a16="http://schemas.microsoft.com/office/drawing/2014/main" id="{541465E4-9E12-285F-F6AE-CA962D61B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6827173" y="5369028"/>
                <a:ext cx="594737" cy="594738"/>
              </a:xfrm>
              <a:prstGeom prst="rect">
                <a:avLst/>
              </a:prstGeom>
            </p:spPr>
          </p:pic>
        </p:grpSp>
        <p:cxnSp>
          <p:nvCxnSpPr>
            <p:cNvPr id="114" name="Conector de Seta Reta 113">
              <a:extLst>
                <a:ext uri="{FF2B5EF4-FFF2-40B4-BE49-F238E27FC236}">
                  <a16:creationId xmlns:a16="http://schemas.microsoft.com/office/drawing/2014/main" id="{898A4491-F1D6-14DB-989F-9E3BFFF6A209}"/>
                </a:ext>
              </a:extLst>
            </p:cNvPr>
            <p:cNvCxnSpPr>
              <a:cxnSpLocks/>
              <a:stCxn id="95" idx="0"/>
              <a:endCxn id="132" idx="0"/>
            </p:cNvCxnSpPr>
            <p:nvPr/>
          </p:nvCxnSpPr>
          <p:spPr>
            <a:xfrm>
              <a:off x="7101904" y="6670223"/>
              <a:ext cx="164148" cy="384304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tângulo Arredondado 131">
              <a:extLst>
                <a:ext uri="{FF2B5EF4-FFF2-40B4-BE49-F238E27FC236}">
                  <a16:creationId xmlns:a16="http://schemas.microsoft.com/office/drawing/2014/main" id="{19823485-525B-5667-2247-BBA77A090D98}"/>
                </a:ext>
              </a:extLst>
            </p:cNvPr>
            <p:cNvSpPr/>
            <p:nvPr/>
          </p:nvSpPr>
          <p:spPr>
            <a:xfrm>
              <a:off x="6042053" y="7054527"/>
              <a:ext cx="2447997" cy="1799999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Meta 7 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Aumentar a reciclagem  da fração orgânica dos Resíduos Sólidos Urbanos </a:t>
              </a:r>
            </a:p>
            <a:p>
              <a:pPr algn="ctr"/>
              <a:endParaRPr lang="pt-BR" sz="7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139" name="oblongo direito">
            <a:extLst>
              <a:ext uri="{FF2B5EF4-FFF2-40B4-BE49-F238E27FC236}">
                <a16:creationId xmlns:a16="http://schemas.microsoft.com/office/drawing/2014/main" id="{E5F8DD46-B19E-0695-D445-634094D3C890}"/>
              </a:ext>
            </a:extLst>
          </p:cNvPr>
          <p:cNvGrpSpPr/>
          <p:nvPr/>
        </p:nvGrpSpPr>
        <p:grpSpPr>
          <a:xfrm>
            <a:off x="8439123" y="1553453"/>
            <a:ext cx="2286000" cy="689809"/>
            <a:chOff x="2750969" y="3082014"/>
            <a:chExt cx="4572000" cy="1379618"/>
          </a:xfrm>
        </p:grpSpPr>
        <p:grpSp>
          <p:nvGrpSpPr>
            <p:cNvPr id="169" name="Agrupar 168">
              <a:extLst>
                <a:ext uri="{FF2B5EF4-FFF2-40B4-BE49-F238E27FC236}">
                  <a16:creationId xmlns:a16="http://schemas.microsoft.com/office/drawing/2014/main" id="{CAD2791D-78AF-D0BB-8657-2DFCC345B506}"/>
                </a:ext>
              </a:extLst>
            </p:cNvPr>
            <p:cNvGrpSpPr/>
            <p:nvPr/>
          </p:nvGrpSpPr>
          <p:grpSpPr>
            <a:xfrm>
              <a:off x="2750969" y="3082014"/>
              <a:ext cx="4572000" cy="1379618"/>
              <a:chOff x="16595305" y="4090737"/>
              <a:chExt cx="4572000" cy="1379618"/>
            </a:xfrm>
          </p:grpSpPr>
          <p:sp>
            <p:nvSpPr>
              <p:cNvPr id="171" name="Retângulo Arredondado 170">
                <a:extLst>
                  <a:ext uri="{FF2B5EF4-FFF2-40B4-BE49-F238E27FC236}">
                    <a16:creationId xmlns:a16="http://schemas.microsoft.com/office/drawing/2014/main" id="{330B85FF-B9B8-43FD-7840-392EC225D345}"/>
                  </a:ext>
                </a:extLst>
              </p:cNvPr>
              <p:cNvSpPr/>
              <p:nvPr/>
            </p:nvSpPr>
            <p:spPr>
              <a:xfrm>
                <a:off x="16803853" y="4267200"/>
                <a:ext cx="4154905" cy="1026692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b="1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172" name="Retângulo Arredondado 171">
                <a:extLst>
                  <a:ext uri="{FF2B5EF4-FFF2-40B4-BE49-F238E27FC236}">
                    <a16:creationId xmlns:a16="http://schemas.microsoft.com/office/drawing/2014/main" id="{796124B0-81A0-AFB3-5F57-D944716E1DAE}"/>
                  </a:ext>
                </a:extLst>
              </p:cNvPr>
              <p:cNvSpPr/>
              <p:nvPr/>
            </p:nvSpPr>
            <p:spPr>
              <a:xfrm>
                <a:off x="16595305" y="4090737"/>
                <a:ext cx="4572000" cy="1379618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sp>
          <p:nvSpPr>
            <p:cNvPr id="170" name="Retângulo Arredondado 169">
              <a:extLst>
                <a:ext uri="{FF2B5EF4-FFF2-40B4-BE49-F238E27FC236}">
                  <a16:creationId xmlns:a16="http://schemas.microsoft.com/office/drawing/2014/main" id="{6A7ACDA2-8AEC-E6F1-C2C5-760AA73C6725}"/>
                </a:ext>
              </a:extLst>
            </p:cNvPr>
            <p:cNvSpPr/>
            <p:nvPr/>
          </p:nvSpPr>
          <p:spPr>
            <a:xfrm>
              <a:off x="3128969" y="3422661"/>
              <a:ext cx="3816000" cy="6983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  <a:ea typeface="Source Sans Pro" panose="020B0503030403020204" pitchFamily="34" charset="0"/>
                </a:rPr>
                <a:t>PANCLIMA</a:t>
              </a:r>
            </a:p>
          </p:txBody>
        </p:sp>
      </p:grpSp>
      <p:sp>
        <p:nvSpPr>
          <p:cNvPr id="140" name="esfera direita 2">
            <a:extLst>
              <a:ext uri="{FF2B5EF4-FFF2-40B4-BE49-F238E27FC236}">
                <a16:creationId xmlns:a16="http://schemas.microsoft.com/office/drawing/2014/main" id="{8B33F6E1-088E-65CF-EFFB-D6E531F3EC71}"/>
              </a:ext>
            </a:extLst>
          </p:cNvPr>
          <p:cNvSpPr>
            <a:spLocks noChangeAspect="1"/>
          </p:cNvSpPr>
          <p:nvPr/>
        </p:nvSpPr>
        <p:spPr>
          <a:xfrm>
            <a:off x="9039232" y="2210430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141" name="esfera direita 3">
            <a:extLst>
              <a:ext uri="{FF2B5EF4-FFF2-40B4-BE49-F238E27FC236}">
                <a16:creationId xmlns:a16="http://schemas.microsoft.com/office/drawing/2014/main" id="{BFE35CD1-0B28-9FFA-7C47-BB2216D394AF}"/>
              </a:ext>
            </a:extLst>
          </p:cNvPr>
          <p:cNvSpPr>
            <a:spLocks noChangeAspect="1"/>
          </p:cNvSpPr>
          <p:nvPr/>
        </p:nvSpPr>
        <p:spPr>
          <a:xfrm>
            <a:off x="9641598" y="2210430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142" name="esfera direita 4">
            <a:extLst>
              <a:ext uri="{FF2B5EF4-FFF2-40B4-BE49-F238E27FC236}">
                <a16:creationId xmlns:a16="http://schemas.microsoft.com/office/drawing/2014/main" id="{FF7FC5D5-A099-1267-3B00-84DC27DF6E59}"/>
              </a:ext>
            </a:extLst>
          </p:cNvPr>
          <p:cNvSpPr>
            <a:spLocks noChangeAspect="1"/>
          </p:cNvSpPr>
          <p:nvPr/>
        </p:nvSpPr>
        <p:spPr>
          <a:xfrm>
            <a:off x="10159115" y="2201286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grpSp>
        <p:nvGrpSpPr>
          <p:cNvPr id="265" name="ic direito 1">
            <a:extLst>
              <a:ext uri="{FF2B5EF4-FFF2-40B4-BE49-F238E27FC236}">
                <a16:creationId xmlns:a16="http://schemas.microsoft.com/office/drawing/2014/main" id="{C58AE6F7-B326-D958-7F95-7F5F05E9EF9B}"/>
              </a:ext>
            </a:extLst>
          </p:cNvPr>
          <p:cNvGrpSpPr/>
          <p:nvPr/>
        </p:nvGrpSpPr>
        <p:grpSpPr>
          <a:xfrm>
            <a:off x="7607540" y="2302615"/>
            <a:ext cx="1447511" cy="1816508"/>
            <a:chOff x="16101524" y="5391995"/>
            <a:chExt cx="2977278" cy="3553603"/>
          </a:xfrm>
        </p:grpSpPr>
        <p:cxnSp>
          <p:nvCxnSpPr>
            <p:cNvPr id="146" name="Conector em Curva 145">
              <a:extLst>
                <a:ext uri="{FF2B5EF4-FFF2-40B4-BE49-F238E27FC236}">
                  <a16:creationId xmlns:a16="http://schemas.microsoft.com/office/drawing/2014/main" id="{DD5E890E-70C1-A6F5-E9E3-939EB2BE9C35}"/>
                </a:ext>
              </a:extLst>
            </p:cNvPr>
            <p:cNvCxnSpPr>
              <a:cxnSpLocks/>
              <a:stCxn id="140" idx="3"/>
              <a:endCxn id="167" idx="0"/>
            </p:cNvCxnSpPr>
            <p:nvPr/>
          </p:nvCxnSpPr>
          <p:spPr>
            <a:xfrm rot="5400000">
              <a:off x="17964660" y="4457478"/>
              <a:ext cx="179626" cy="2048659"/>
            </a:xfrm>
            <a:prstGeom prst="curved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tângulo Arredondado 137">
              <a:extLst>
                <a:ext uri="{FF2B5EF4-FFF2-40B4-BE49-F238E27FC236}">
                  <a16:creationId xmlns:a16="http://schemas.microsoft.com/office/drawing/2014/main" id="{46DB89DE-1130-BA86-B555-82A6D1CC88BE}"/>
                </a:ext>
              </a:extLst>
            </p:cNvPr>
            <p:cNvSpPr/>
            <p:nvPr/>
          </p:nvSpPr>
          <p:spPr>
            <a:xfrm>
              <a:off x="16101524" y="7184944"/>
              <a:ext cx="2517555" cy="1760654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Objetivo Geral</a:t>
              </a:r>
            </a:p>
            <a:p>
              <a:pPr algn="ctr"/>
              <a:endParaRPr lang="pt-BR" sz="900" dirty="0">
                <a:solidFill>
                  <a:schemeClr val="tx1"/>
                </a:solidFill>
                <a:latin typeface="Century Gothic" panose="020B0502020202020204" pitchFamily="34" charset="0"/>
                <a:ea typeface="Source Sans Pro Light" panose="020B0403030403020204" pitchFamily="34" charset="0"/>
              </a:endParaRP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Reduzir a geração de gases de efeito estufa</a:t>
              </a:r>
            </a:p>
          </p:txBody>
        </p:sp>
        <p:grpSp>
          <p:nvGrpSpPr>
            <p:cNvPr id="143" name="Agrupar 142">
              <a:extLst>
                <a:ext uri="{FF2B5EF4-FFF2-40B4-BE49-F238E27FC236}">
                  <a16:creationId xmlns:a16="http://schemas.microsoft.com/office/drawing/2014/main" id="{96C855F4-3F1C-6C26-45E2-E81E0FD262B5}"/>
                </a:ext>
              </a:extLst>
            </p:cNvPr>
            <p:cNvGrpSpPr/>
            <p:nvPr/>
          </p:nvGrpSpPr>
          <p:grpSpPr>
            <a:xfrm>
              <a:off x="16333861" y="5571618"/>
              <a:ext cx="1384838" cy="1288900"/>
              <a:chOff x="2263237" y="5254118"/>
              <a:chExt cx="1384838" cy="1288900"/>
            </a:xfrm>
          </p:grpSpPr>
          <p:sp>
            <p:nvSpPr>
              <p:cNvPr id="164" name="Forma Livre 163">
                <a:extLst>
                  <a:ext uri="{FF2B5EF4-FFF2-40B4-BE49-F238E27FC236}">
                    <a16:creationId xmlns:a16="http://schemas.microsoft.com/office/drawing/2014/main" id="{031B8012-A275-4A0F-3F82-2985055FB081}"/>
                  </a:ext>
                </a:extLst>
              </p:cNvPr>
              <p:cNvSpPr/>
              <p:nvPr/>
            </p:nvSpPr>
            <p:spPr>
              <a:xfrm rot="10800000">
                <a:off x="2263237" y="5852636"/>
                <a:ext cx="1384838" cy="690382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165" name="Agrupar 164">
                <a:extLst>
                  <a:ext uri="{FF2B5EF4-FFF2-40B4-BE49-F238E27FC236}">
                    <a16:creationId xmlns:a16="http://schemas.microsoft.com/office/drawing/2014/main" id="{18ED37FE-D20B-E10F-982F-9158166D3D67}"/>
                  </a:ext>
                </a:extLst>
              </p:cNvPr>
              <p:cNvGrpSpPr/>
              <p:nvPr/>
            </p:nvGrpSpPr>
            <p:grpSpPr>
              <a:xfrm>
                <a:off x="2364358" y="5254118"/>
                <a:ext cx="1190317" cy="1190317"/>
                <a:chOff x="3326990" y="6551996"/>
                <a:chExt cx="1190317" cy="1190317"/>
              </a:xfrm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DDFFEB6F-C485-ABFD-F597-A00A077DBAB3}"/>
                    </a:ext>
                  </a:extLst>
                </p:cNvPr>
                <p:cNvSpPr/>
                <p:nvPr/>
              </p:nvSpPr>
              <p:spPr>
                <a:xfrm>
                  <a:off x="3326990" y="6551996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B38C0C7E-70C8-9BA8-200C-B1C1E5AA50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4147" y="6679154"/>
                  <a:ext cx="935999" cy="9359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166" name="Gráfico 165">
                <a:extLst>
                  <a:ext uri="{FF2B5EF4-FFF2-40B4-BE49-F238E27FC236}">
                    <a16:creationId xmlns:a16="http://schemas.microsoft.com/office/drawing/2014/main" id="{39082C5C-982E-C5E4-BC09-866620D83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704965" y="5551907"/>
                <a:ext cx="594737" cy="594739"/>
              </a:xfrm>
              <a:prstGeom prst="rect">
                <a:avLst/>
              </a:prstGeom>
            </p:spPr>
          </p:pic>
        </p:grpSp>
        <p:cxnSp>
          <p:nvCxnSpPr>
            <p:cNvPr id="149" name="Conector de Seta Reta 148">
              <a:extLst>
                <a:ext uri="{FF2B5EF4-FFF2-40B4-BE49-F238E27FC236}">
                  <a16:creationId xmlns:a16="http://schemas.microsoft.com/office/drawing/2014/main" id="{C09656EE-60CD-3BAB-5483-14CC0C98F8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53712" y="6842076"/>
              <a:ext cx="230741" cy="31027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ic direito2">
            <a:extLst>
              <a:ext uri="{FF2B5EF4-FFF2-40B4-BE49-F238E27FC236}">
                <a16:creationId xmlns:a16="http://schemas.microsoft.com/office/drawing/2014/main" id="{E7F50C4F-9E8B-DBE7-69E3-AC23CCD6613F}"/>
              </a:ext>
            </a:extLst>
          </p:cNvPr>
          <p:cNvGrpSpPr/>
          <p:nvPr/>
        </p:nvGrpSpPr>
        <p:grpSpPr>
          <a:xfrm>
            <a:off x="9146499" y="2260689"/>
            <a:ext cx="1224000" cy="1847624"/>
            <a:chOff x="18179265" y="5323140"/>
            <a:chExt cx="2448000" cy="3630029"/>
          </a:xfrm>
        </p:grpSpPr>
        <p:grpSp>
          <p:nvGrpSpPr>
            <p:cNvPr id="144" name="Agrupar 143">
              <a:extLst>
                <a:ext uri="{FF2B5EF4-FFF2-40B4-BE49-F238E27FC236}">
                  <a16:creationId xmlns:a16="http://schemas.microsoft.com/office/drawing/2014/main" id="{85061854-F66A-2FC1-4F8B-5D27F1ADECB1}"/>
                </a:ext>
              </a:extLst>
            </p:cNvPr>
            <p:cNvGrpSpPr/>
            <p:nvPr/>
          </p:nvGrpSpPr>
          <p:grpSpPr>
            <a:xfrm>
              <a:off x="18562146" y="5571618"/>
              <a:ext cx="1384838" cy="1288900"/>
              <a:chOff x="4491522" y="5254118"/>
              <a:chExt cx="1384838" cy="1288900"/>
            </a:xfrm>
          </p:grpSpPr>
          <p:sp>
            <p:nvSpPr>
              <p:cNvPr id="159" name="Forma Livre 158">
                <a:extLst>
                  <a:ext uri="{FF2B5EF4-FFF2-40B4-BE49-F238E27FC236}">
                    <a16:creationId xmlns:a16="http://schemas.microsoft.com/office/drawing/2014/main" id="{1D06E567-9457-23F8-57AE-6FD648FADB3F}"/>
                  </a:ext>
                </a:extLst>
              </p:cNvPr>
              <p:cNvSpPr/>
              <p:nvPr/>
            </p:nvSpPr>
            <p:spPr>
              <a:xfrm rot="10800000">
                <a:off x="4491522" y="5852635"/>
                <a:ext cx="1384838" cy="690383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160" name="Agrupar 159">
                <a:extLst>
                  <a:ext uri="{FF2B5EF4-FFF2-40B4-BE49-F238E27FC236}">
                    <a16:creationId xmlns:a16="http://schemas.microsoft.com/office/drawing/2014/main" id="{F0F82FA4-B0A3-97A8-DCDC-1230CA3DBB87}"/>
                  </a:ext>
                </a:extLst>
              </p:cNvPr>
              <p:cNvGrpSpPr/>
              <p:nvPr/>
            </p:nvGrpSpPr>
            <p:grpSpPr>
              <a:xfrm>
                <a:off x="4592642" y="5254118"/>
                <a:ext cx="1190317" cy="1190317"/>
                <a:chOff x="3477822" y="6551996"/>
                <a:chExt cx="1190317" cy="1190317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FA984B3C-B380-F4AF-3F7F-8AFB35DA17A7}"/>
                    </a:ext>
                  </a:extLst>
                </p:cNvPr>
                <p:cNvSpPr/>
                <p:nvPr/>
              </p:nvSpPr>
              <p:spPr>
                <a:xfrm>
                  <a:off x="3477822" y="6551996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C8FEE335-00BC-9CF2-0308-8575A8C3AC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86996" y="6678163"/>
                  <a:ext cx="935999" cy="93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161" name="Gráfico 160">
                <a:extLst>
                  <a:ext uri="{FF2B5EF4-FFF2-40B4-BE49-F238E27FC236}">
                    <a16:creationId xmlns:a16="http://schemas.microsoft.com/office/drawing/2014/main" id="{94693AF9-E5CB-C9E3-D5B5-993DE9C57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4859138" y="5568839"/>
                <a:ext cx="594738" cy="594736"/>
              </a:xfrm>
              <a:prstGeom prst="rect">
                <a:avLst/>
              </a:prstGeom>
            </p:spPr>
          </p:pic>
        </p:grpSp>
        <p:cxnSp>
          <p:nvCxnSpPr>
            <p:cNvPr id="148" name="Conector de Seta Reta 147">
              <a:extLst>
                <a:ext uri="{FF2B5EF4-FFF2-40B4-BE49-F238E27FC236}">
                  <a16:creationId xmlns:a16="http://schemas.microsoft.com/office/drawing/2014/main" id="{1FFAA09D-F6B4-6FCD-3549-113C01BD195B}"/>
                </a:ext>
              </a:extLst>
            </p:cNvPr>
            <p:cNvCxnSpPr>
              <a:cxnSpLocks/>
            </p:cNvCxnSpPr>
            <p:nvPr/>
          </p:nvCxnSpPr>
          <p:spPr>
            <a:xfrm>
              <a:off x="19277281" y="5323140"/>
              <a:ext cx="0" cy="211435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de Seta Reta 149">
              <a:extLst>
                <a:ext uri="{FF2B5EF4-FFF2-40B4-BE49-F238E27FC236}">
                  <a16:creationId xmlns:a16="http://schemas.microsoft.com/office/drawing/2014/main" id="{3E12F870-6618-E640-203F-B4642A82B98B}"/>
                </a:ext>
              </a:extLst>
            </p:cNvPr>
            <p:cNvCxnSpPr>
              <a:cxnSpLocks/>
              <a:stCxn id="159" idx="0"/>
              <a:endCxn id="152" idx="0"/>
            </p:cNvCxnSpPr>
            <p:nvPr/>
          </p:nvCxnSpPr>
          <p:spPr>
            <a:xfrm>
              <a:off x="19254565" y="6860519"/>
              <a:ext cx="148700" cy="3244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tângulo Arredondado 151">
              <a:extLst>
                <a:ext uri="{FF2B5EF4-FFF2-40B4-BE49-F238E27FC236}">
                  <a16:creationId xmlns:a16="http://schemas.microsoft.com/office/drawing/2014/main" id="{51C421D1-74D4-31D2-C231-877A2E592A67}"/>
                </a:ext>
              </a:extLst>
            </p:cNvPr>
            <p:cNvSpPr/>
            <p:nvPr/>
          </p:nvSpPr>
          <p:spPr>
            <a:xfrm>
              <a:off x="18179265" y="7184938"/>
              <a:ext cx="2448000" cy="1768231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Objetivo específico</a:t>
              </a:r>
            </a:p>
            <a:p>
              <a:pPr algn="ctr"/>
              <a:r>
                <a:rPr lang="pt-BR" sz="85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Reduzir a geração de RSU e aumentar o reaproveitamento, reciclagem e desvio dos RSU de aterros </a:t>
              </a:r>
            </a:p>
          </p:txBody>
        </p:sp>
      </p:grpSp>
      <p:grpSp>
        <p:nvGrpSpPr>
          <p:cNvPr id="267" name="ic direito3">
            <a:extLst>
              <a:ext uri="{FF2B5EF4-FFF2-40B4-BE49-F238E27FC236}">
                <a16:creationId xmlns:a16="http://schemas.microsoft.com/office/drawing/2014/main" id="{01EC2F53-19B3-A13B-6C7A-AFA0F90393B0}"/>
              </a:ext>
            </a:extLst>
          </p:cNvPr>
          <p:cNvGrpSpPr/>
          <p:nvPr/>
        </p:nvGrpSpPr>
        <p:grpSpPr>
          <a:xfrm>
            <a:off x="10213115" y="2281717"/>
            <a:ext cx="1613585" cy="1833258"/>
            <a:chOff x="19485611" y="5318423"/>
            <a:chExt cx="3227169" cy="3666512"/>
          </a:xfrm>
        </p:grpSpPr>
        <p:cxnSp>
          <p:nvCxnSpPr>
            <p:cNvPr id="147" name="Conector em Curva 146">
              <a:extLst>
                <a:ext uri="{FF2B5EF4-FFF2-40B4-BE49-F238E27FC236}">
                  <a16:creationId xmlns:a16="http://schemas.microsoft.com/office/drawing/2014/main" id="{D8BAFB09-9C05-9CBF-9A2B-E67D359D3B15}"/>
                </a:ext>
              </a:extLst>
            </p:cNvPr>
            <p:cNvCxnSpPr>
              <a:cxnSpLocks/>
              <a:stCxn id="142" idx="4"/>
              <a:endCxn id="157" idx="0"/>
            </p:cNvCxnSpPr>
            <p:nvPr/>
          </p:nvCxnSpPr>
          <p:spPr>
            <a:xfrm rot="16200000" flipH="1">
              <a:off x="20208733" y="4595301"/>
              <a:ext cx="253194" cy="1699438"/>
            </a:xfrm>
            <a:prstGeom prst="curved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Agrupar 144">
              <a:extLst>
                <a:ext uri="{FF2B5EF4-FFF2-40B4-BE49-F238E27FC236}">
                  <a16:creationId xmlns:a16="http://schemas.microsoft.com/office/drawing/2014/main" id="{44C4F56D-DE3C-5A2E-E8BB-F629FE1D83FA}"/>
                </a:ext>
              </a:extLst>
            </p:cNvPr>
            <p:cNvGrpSpPr/>
            <p:nvPr/>
          </p:nvGrpSpPr>
          <p:grpSpPr>
            <a:xfrm>
              <a:off x="20492626" y="5571618"/>
              <a:ext cx="1384838" cy="1288900"/>
              <a:chOff x="6422002" y="5254118"/>
              <a:chExt cx="1384838" cy="1288900"/>
            </a:xfrm>
          </p:grpSpPr>
          <p:sp>
            <p:nvSpPr>
              <p:cNvPr id="154" name="Forma Livre 153">
                <a:extLst>
                  <a:ext uri="{FF2B5EF4-FFF2-40B4-BE49-F238E27FC236}">
                    <a16:creationId xmlns:a16="http://schemas.microsoft.com/office/drawing/2014/main" id="{0CEC48E5-819B-81A2-FB36-8E92E3B83CAE}"/>
                  </a:ext>
                </a:extLst>
              </p:cNvPr>
              <p:cNvSpPr/>
              <p:nvPr/>
            </p:nvSpPr>
            <p:spPr>
              <a:xfrm rot="10800000">
                <a:off x="6422002" y="5852636"/>
                <a:ext cx="1384838" cy="690382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155" name="Agrupar 154">
                <a:extLst>
                  <a:ext uri="{FF2B5EF4-FFF2-40B4-BE49-F238E27FC236}">
                    <a16:creationId xmlns:a16="http://schemas.microsoft.com/office/drawing/2014/main" id="{62D01F53-65D8-6EE8-411C-9D6D7DD972E8}"/>
                  </a:ext>
                </a:extLst>
              </p:cNvPr>
              <p:cNvGrpSpPr/>
              <p:nvPr/>
            </p:nvGrpSpPr>
            <p:grpSpPr>
              <a:xfrm>
                <a:off x="6519263" y="5254118"/>
                <a:ext cx="1190317" cy="1190317"/>
                <a:chOff x="3326990" y="6551996"/>
                <a:chExt cx="1190317" cy="1190317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BD57BA8-2BE4-433F-3BF1-4A8736FA429F}"/>
                    </a:ext>
                  </a:extLst>
                </p:cNvPr>
                <p:cNvSpPr/>
                <p:nvPr/>
              </p:nvSpPr>
              <p:spPr>
                <a:xfrm>
                  <a:off x="3326990" y="6551996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465C0CCF-6F40-6D4F-C404-BBF78EC725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4148" y="6679154"/>
                  <a:ext cx="936000" cy="93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156" name="Gráfico 155">
                <a:extLst>
                  <a:ext uri="{FF2B5EF4-FFF2-40B4-BE49-F238E27FC236}">
                    <a16:creationId xmlns:a16="http://schemas.microsoft.com/office/drawing/2014/main" id="{23D93DA4-A541-8C3B-1825-C26B735F8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6827173" y="5551907"/>
                <a:ext cx="594737" cy="594737"/>
              </a:xfrm>
              <a:prstGeom prst="rect">
                <a:avLst/>
              </a:prstGeom>
            </p:spPr>
          </p:pic>
        </p:grpSp>
        <p:cxnSp>
          <p:nvCxnSpPr>
            <p:cNvPr id="151" name="Conector de Seta Reta 150">
              <a:extLst>
                <a:ext uri="{FF2B5EF4-FFF2-40B4-BE49-F238E27FC236}">
                  <a16:creationId xmlns:a16="http://schemas.microsoft.com/office/drawing/2014/main" id="{59871FFF-EA9F-9862-8EFC-385ECF7AE3FA}"/>
                </a:ext>
              </a:extLst>
            </p:cNvPr>
            <p:cNvCxnSpPr>
              <a:cxnSpLocks/>
              <a:stCxn id="154" idx="0"/>
              <a:endCxn id="153" idx="0"/>
            </p:cNvCxnSpPr>
            <p:nvPr/>
          </p:nvCxnSpPr>
          <p:spPr>
            <a:xfrm>
              <a:off x="21185044" y="6860519"/>
              <a:ext cx="303736" cy="324418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tângulo Arredondado 152">
              <a:extLst>
                <a:ext uri="{FF2B5EF4-FFF2-40B4-BE49-F238E27FC236}">
                  <a16:creationId xmlns:a16="http://schemas.microsoft.com/office/drawing/2014/main" id="{EBE3B870-0202-E261-FCA4-3F949F9F9AEB}"/>
                </a:ext>
              </a:extLst>
            </p:cNvPr>
            <p:cNvSpPr/>
            <p:nvPr/>
          </p:nvSpPr>
          <p:spPr>
            <a:xfrm>
              <a:off x="20264781" y="7184937"/>
              <a:ext cx="2447999" cy="1799998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Objetivo específico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Aperfeiçoar os processos de tratamento  dos RSU visando diminuir os fatores de emissão</a:t>
              </a:r>
            </a:p>
            <a:p>
              <a:pPr algn="ctr"/>
              <a:endParaRPr lang="pt-BR" sz="7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175" name="oblongo central">
            <a:extLst>
              <a:ext uri="{FF2B5EF4-FFF2-40B4-BE49-F238E27FC236}">
                <a16:creationId xmlns:a16="http://schemas.microsoft.com/office/drawing/2014/main" id="{EB2B9A07-DADD-FCD9-D126-6D5B12E1118F}"/>
              </a:ext>
            </a:extLst>
          </p:cNvPr>
          <p:cNvGrpSpPr/>
          <p:nvPr/>
        </p:nvGrpSpPr>
        <p:grpSpPr>
          <a:xfrm>
            <a:off x="4964175" y="4341894"/>
            <a:ext cx="2286000" cy="689809"/>
            <a:chOff x="2750969" y="3082014"/>
            <a:chExt cx="4572000" cy="1379618"/>
          </a:xfrm>
        </p:grpSpPr>
        <p:grpSp>
          <p:nvGrpSpPr>
            <p:cNvPr id="205" name="Agrupar 204">
              <a:extLst>
                <a:ext uri="{FF2B5EF4-FFF2-40B4-BE49-F238E27FC236}">
                  <a16:creationId xmlns:a16="http://schemas.microsoft.com/office/drawing/2014/main" id="{08A997AD-8EF3-5920-29F0-3B436DD8DB7C}"/>
                </a:ext>
              </a:extLst>
            </p:cNvPr>
            <p:cNvGrpSpPr/>
            <p:nvPr/>
          </p:nvGrpSpPr>
          <p:grpSpPr>
            <a:xfrm>
              <a:off x="2750969" y="3082014"/>
              <a:ext cx="4572000" cy="1379618"/>
              <a:chOff x="16595305" y="4090737"/>
              <a:chExt cx="4572000" cy="1379618"/>
            </a:xfrm>
          </p:grpSpPr>
          <p:sp>
            <p:nvSpPr>
              <p:cNvPr id="207" name="Retângulo Arredondado 206">
                <a:extLst>
                  <a:ext uri="{FF2B5EF4-FFF2-40B4-BE49-F238E27FC236}">
                    <a16:creationId xmlns:a16="http://schemas.microsoft.com/office/drawing/2014/main" id="{0D4F0CB6-965E-363C-BAF4-D0AF58FFB836}"/>
                  </a:ext>
                </a:extLst>
              </p:cNvPr>
              <p:cNvSpPr/>
              <p:nvPr/>
            </p:nvSpPr>
            <p:spPr>
              <a:xfrm>
                <a:off x="16803853" y="4267200"/>
                <a:ext cx="4154905" cy="1026692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 b="1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208" name="Retângulo Arredondado 207">
                <a:extLst>
                  <a:ext uri="{FF2B5EF4-FFF2-40B4-BE49-F238E27FC236}">
                    <a16:creationId xmlns:a16="http://schemas.microsoft.com/office/drawing/2014/main" id="{E27F8651-7893-739D-E0BC-2C4502E2668C}"/>
                  </a:ext>
                </a:extLst>
              </p:cNvPr>
              <p:cNvSpPr/>
              <p:nvPr/>
            </p:nvSpPr>
            <p:spPr>
              <a:xfrm>
                <a:off x="16595305" y="4090737"/>
                <a:ext cx="4572000" cy="1379618"/>
              </a:xfrm>
              <a:prstGeom prst="roundRect">
                <a:avLst>
                  <a:gd name="adj" fmla="val 50000"/>
                </a:avLst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9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p:grpSp>
        <p:sp>
          <p:nvSpPr>
            <p:cNvPr id="206" name="Retângulo Arredondado 205">
              <a:extLst>
                <a:ext uri="{FF2B5EF4-FFF2-40B4-BE49-F238E27FC236}">
                  <a16:creationId xmlns:a16="http://schemas.microsoft.com/office/drawing/2014/main" id="{C50FE504-91D7-98F0-68DE-D66975FB9C34}"/>
                </a:ext>
              </a:extLst>
            </p:cNvPr>
            <p:cNvSpPr/>
            <p:nvPr/>
          </p:nvSpPr>
          <p:spPr>
            <a:xfrm>
              <a:off x="3128969" y="3422661"/>
              <a:ext cx="3816000" cy="69832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" panose="020B0503030403020204" pitchFamily="34" charset="0"/>
                </a:rPr>
                <a:t>PGIRS</a:t>
              </a:r>
            </a:p>
          </p:txBody>
        </p:sp>
      </p:grpSp>
      <p:sp>
        <p:nvSpPr>
          <p:cNvPr id="176" name="esfera inferior 4">
            <a:extLst>
              <a:ext uri="{FF2B5EF4-FFF2-40B4-BE49-F238E27FC236}">
                <a16:creationId xmlns:a16="http://schemas.microsoft.com/office/drawing/2014/main" id="{0BC1BDE9-344F-6372-CCB6-0AEC6DEB80AA}"/>
              </a:ext>
            </a:extLst>
          </p:cNvPr>
          <p:cNvSpPr>
            <a:spLocks noChangeAspect="1"/>
          </p:cNvSpPr>
          <p:nvPr/>
        </p:nvSpPr>
        <p:spPr>
          <a:xfrm>
            <a:off x="5592216" y="4973929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177" name="esfera inferior 5">
            <a:extLst>
              <a:ext uri="{FF2B5EF4-FFF2-40B4-BE49-F238E27FC236}">
                <a16:creationId xmlns:a16="http://schemas.microsoft.com/office/drawing/2014/main" id="{D51ED744-38AC-425C-8754-C2E668569512}"/>
              </a:ext>
            </a:extLst>
          </p:cNvPr>
          <p:cNvSpPr>
            <a:spLocks noChangeAspect="1"/>
          </p:cNvSpPr>
          <p:nvPr/>
        </p:nvSpPr>
        <p:spPr>
          <a:xfrm>
            <a:off x="6053175" y="4973928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178" name="esfera inferior 6">
            <a:extLst>
              <a:ext uri="{FF2B5EF4-FFF2-40B4-BE49-F238E27FC236}">
                <a16:creationId xmlns:a16="http://schemas.microsoft.com/office/drawing/2014/main" id="{7BE2DD42-1F1F-CF07-4410-9CF3E142069B}"/>
              </a:ext>
            </a:extLst>
          </p:cNvPr>
          <p:cNvSpPr>
            <a:spLocks noChangeAspect="1"/>
          </p:cNvSpPr>
          <p:nvPr/>
        </p:nvSpPr>
        <p:spPr>
          <a:xfrm>
            <a:off x="6523562" y="4964502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grpSp>
        <p:nvGrpSpPr>
          <p:cNvPr id="268" name="ic central 1">
            <a:extLst>
              <a:ext uri="{FF2B5EF4-FFF2-40B4-BE49-F238E27FC236}">
                <a16:creationId xmlns:a16="http://schemas.microsoft.com/office/drawing/2014/main" id="{BD8CA27B-4119-571C-EF8A-392C67B8CD40}"/>
              </a:ext>
            </a:extLst>
          </p:cNvPr>
          <p:cNvGrpSpPr/>
          <p:nvPr/>
        </p:nvGrpSpPr>
        <p:grpSpPr>
          <a:xfrm>
            <a:off x="4418910" y="5081927"/>
            <a:ext cx="1227306" cy="1710448"/>
            <a:chOff x="8837026" y="9834669"/>
            <a:chExt cx="2454611" cy="3420896"/>
          </a:xfrm>
        </p:grpSpPr>
        <p:sp>
          <p:nvSpPr>
            <p:cNvPr id="174" name="Retângulo Arredondado 173">
              <a:extLst>
                <a:ext uri="{FF2B5EF4-FFF2-40B4-BE49-F238E27FC236}">
                  <a16:creationId xmlns:a16="http://schemas.microsoft.com/office/drawing/2014/main" id="{58DC1FD0-9CF1-7252-2DBE-554E44E2A09F}"/>
                </a:ext>
              </a:extLst>
            </p:cNvPr>
            <p:cNvSpPr/>
            <p:nvPr/>
          </p:nvSpPr>
          <p:spPr>
            <a:xfrm>
              <a:off x="8837026" y="11989197"/>
              <a:ext cx="2133739" cy="1266368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Reduzir o descarte em Aterros Sanitários</a:t>
              </a:r>
              <a:endParaRPr lang="pt-BR" sz="900" dirty="0">
                <a:solidFill>
                  <a:schemeClr val="tx1"/>
                </a:solidFill>
                <a:latin typeface="Century Gothic" panose="020B0502020202020204" pitchFamily="34" charset="0"/>
                <a:ea typeface="Source Sans Pro Light" panose="020B0403030403020204" pitchFamily="34" charset="0"/>
              </a:endParaRPr>
            </a:p>
          </p:txBody>
        </p:sp>
        <p:grpSp>
          <p:nvGrpSpPr>
            <p:cNvPr id="179" name="Agrupar 178">
              <a:extLst>
                <a:ext uri="{FF2B5EF4-FFF2-40B4-BE49-F238E27FC236}">
                  <a16:creationId xmlns:a16="http://schemas.microsoft.com/office/drawing/2014/main" id="{661F6B31-B561-3C7D-0149-C2E8F4A7E09A}"/>
                </a:ext>
              </a:extLst>
            </p:cNvPr>
            <p:cNvGrpSpPr/>
            <p:nvPr/>
          </p:nvGrpSpPr>
          <p:grpSpPr>
            <a:xfrm>
              <a:off x="9185824" y="10375876"/>
              <a:ext cx="1384838" cy="1288900"/>
              <a:chOff x="2263237" y="5254118"/>
              <a:chExt cx="1384838" cy="1288900"/>
            </a:xfrm>
          </p:grpSpPr>
          <p:sp>
            <p:nvSpPr>
              <p:cNvPr id="200" name="Forma Livre 199">
                <a:extLst>
                  <a:ext uri="{FF2B5EF4-FFF2-40B4-BE49-F238E27FC236}">
                    <a16:creationId xmlns:a16="http://schemas.microsoft.com/office/drawing/2014/main" id="{7E50FC93-5FE4-8DC7-28A0-8E779CA0A87C}"/>
                  </a:ext>
                </a:extLst>
              </p:cNvPr>
              <p:cNvSpPr/>
              <p:nvPr/>
            </p:nvSpPr>
            <p:spPr>
              <a:xfrm rot="10800000">
                <a:off x="2263237" y="5852636"/>
                <a:ext cx="1384838" cy="690382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201" name="Agrupar 200">
                <a:extLst>
                  <a:ext uri="{FF2B5EF4-FFF2-40B4-BE49-F238E27FC236}">
                    <a16:creationId xmlns:a16="http://schemas.microsoft.com/office/drawing/2014/main" id="{5D4037D6-5296-F265-E6E9-32828ACF3481}"/>
                  </a:ext>
                </a:extLst>
              </p:cNvPr>
              <p:cNvGrpSpPr/>
              <p:nvPr/>
            </p:nvGrpSpPr>
            <p:grpSpPr>
              <a:xfrm>
                <a:off x="2364358" y="5254118"/>
                <a:ext cx="1190317" cy="1190317"/>
                <a:chOff x="3326990" y="6551996"/>
                <a:chExt cx="1190317" cy="1190317"/>
              </a:xfrm>
            </p:grpSpPr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30A552F4-7181-0C6F-BBC2-44EF13833714}"/>
                    </a:ext>
                  </a:extLst>
                </p:cNvPr>
                <p:cNvSpPr/>
                <p:nvPr/>
              </p:nvSpPr>
              <p:spPr>
                <a:xfrm>
                  <a:off x="3326990" y="6551996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76396789-C9D7-D61B-D3BC-F7EFA3D97B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4148" y="6679154"/>
                  <a:ext cx="936000" cy="93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202" name="Gráfico 201">
                <a:extLst>
                  <a:ext uri="{FF2B5EF4-FFF2-40B4-BE49-F238E27FC236}">
                    <a16:creationId xmlns:a16="http://schemas.microsoft.com/office/drawing/2014/main" id="{F5F9C2B6-3F4B-2E0D-C385-A44E64DE6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2679565" y="5551907"/>
                <a:ext cx="594737" cy="594737"/>
              </a:xfrm>
              <a:prstGeom prst="rect">
                <a:avLst/>
              </a:prstGeom>
            </p:spPr>
          </p:pic>
        </p:grpSp>
        <p:cxnSp>
          <p:nvCxnSpPr>
            <p:cNvPr id="182" name="Conector em Curva 181">
              <a:extLst>
                <a:ext uri="{FF2B5EF4-FFF2-40B4-BE49-F238E27FC236}">
                  <a16:creationId xmlns:a16="http://schemas.microsoft.com/office/drawing/2014/main" id="{DB2F195C-C372-0DD4-51C7-06B279AC4896}"/>
                </a:ext>
              </a:extLst>
            </p:cNvPr>
            <p:cNvCxnSpPr>
              <a:cxnSpLocks/>
              <a:stCxn id="176" idx="4"/>
              <a:endCxn id="203" idx="0"/>
            </p:cNvCxnSpPr>
            <p:nvPr/>
          </p:nvCxnSpPr>
          <p:spPr>
            <a:xfrm rot="5400000">
              <a:off x="10316269" y="9400506"/>
              <a:ext cx="541206" cy="1409531"/>
            </a:xfrm>
            <a:prstGeom prst="curved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ctor de Seta Reta 184">
              <a:extLst>
                <a:ext uri="{FF2B5EF4-FFF2-40B4-BE49-F238E27FC236}">
                  <a16:creationId xmlns:a16="http://schemas.microsoft.com/office/drawing/2014/main" id="{9501FB42-C8D2-ACD1-C7E3-0AEF5B1FB872}"/>
                </a:ext>
              </a:extLst>
            </p:cNvPr>
            <p:cNvCxnSpPr>
              <a:cxnSpLocks/>
              <a:stCxn id="200" idx="0"/>
              <a:endCxn id="174" idx="0"/>
            </p:cNvCxnSpPr>
            <p:nvPr/>
          </p:nvCxnSpPr>
          <p:spPr>
            <a:xfrm>
              <a:off x="9878242" y="11664777"/>
              <a:ext cx="25654" cy="32442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ic central 2">
            <a:extLst>
              <a:ext uri="{FF2B5EF4-FFF2-40B4-BE49-F238E27FC236}">
                <a16:creationId xmlns:a16="http://schemas.microsoft.com/office/drawing/2014/main" id="{8F0C0FDD-2E09-F51B-A9BE-964970AFB308}"/>
              </a:ext>
            </a:extLst>
          </p:cNvPr>
          <p:cNvGrpSpPr/>
          <p:nvPr/>
        </p:nvGrpSpPr>
        <p:grpSpPr>
          <a:xfrm>
            <a:off x="5584781" y="5081928"/>
            <a:ext cx="1072133" cy="1710447"/>
            <a:chOff x="11168767" y="9834672"/>
            <a:chExt cx="2144266" cy="3420893"/>
          </a:xfrm>
        </p:grpSpPr>
        <p:grpSp>
          <p:nvGrpSpPr>
            <p:cNvPr id="180" name="Agrupar 179">
              <a:extLst>
                <a:ext uri="{FF2B5EF4-FFF2-40B4-BE49-F238E27FC236}">
                  <a16:creationId xmlns:a16="http://schemas.microsoft.com/office/drawing/2014/main" id="{05449D02-5675-DF96-EEEA-2CE5114FE8A6}"/>
                </a:ext>
              </a:extLst>
            </p:cNvPr>
            <p:cNvGrpSpPr/>
            <p:nvPr/>
          </p:nvGrpSpPr>
          <p:grpSpPr>
            <a:xfrm>
              <a:off x="11517277" y="10375876"/>
              <a:ext cx="1384838" cy="1288900"/>
              <a:chOff x="4340690" y="5254118"/>
              <a:chExt cx="1384838" cy="1288900"/>
            </a:xfrm>
          </p:grpSpPr>
          <p:sp>
            <p:nvSpPr>
              <p:cNvPr id="195" name="Forma Livre 194">
                <a:extLst>
                  <a:ext uri="{FF2B5EF4-FFF2-40B4-BE49-F238E27FC236}">
                    <a16:creationId xmlns:a16="http://schemas.microsoft.com/office/drawing/2014/main" id="{0C8288DF-35C6-D416-02C9-66AD1E67C8C0}"/>
                  </a:ext>
                </a:extLst>
              </p:cNvPr>
              <p:cNvSpPr/>
              <p:nvPr/>
            </p:nvSpPr>
            <p:spPr>
              <a:xfrm rot="10800000">
                <a:off x="4340690" y="5852636"/>
                <a:ext cx="1384838" cy="690382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196" name="Agrupar 195">
                <a:extLst>
                  <a:ext uri="{FF2B5EF4-FFF2-40B4-BE49-F238E27FC236}">
                    <a16:creationId xmlns:a16="http://schemas.microsoft.com/office/drawing/2014/main" id="{AEA6D766-457E-34A3-8AD1-3252435B0A70}"/>
                  </a:ext>
                </a:extLst>
              </p:cNvPr>
              <p:cNvGrpSpPr/>
              <p:nvPr/>
            </p:nvGrpSpPr>
            <p:grpSpPr>
              <a:xfrm>
                <a:off x="4441810" y="5254118"/>
                <a:ext cx="1190317" cy="1190317"/>
                <a:chOff x="3326990" y="6551996"/>
                <a:chExt cx="1190317" cy="1190317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FFB83D03-76BF-1ACE-585A-B82E4A2A5AFE}"/>
                    </a:ext>
                  </a:extLst>
                </p:cNvPr>
                <p:cNvSpPr/>
                <p:nvPr/>
              </p:nvSpPr>
              <p:spPr>
                <a:xfrm>
                  <a:off x="3326990" y="6551996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2E5DCBA6-ADE2-6810-5667-E9BE45B6DC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4148" y="6679154"/>
                  <a:ext cx="936000" cy="93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197" name="Gráfico 196">
                <a:extLst>
                  <a:ext uri="{FF2B5EF4-FFF2-40B4-BE49-F238E27FC236}">
                    <a16:creationId xmlns:a16="http://schemas.microsoft.com/office/drawing/2014/main" id="{CB8A1726-7956-A19D-03C0-A5234DD15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4731122" y="5556139"/>
                <a:ext cx="594737" cy="594737"/>
              </a:xfrm>
              <a:prstGeom prst="rect">
                <a:avLst/>
              </a:prstGeom>
            </p:spPr>
          </p:pic>
        </p:grpSp>
        <p:cxnSp>
          <p:nvCxnSpPr>
            <p:cNvPr id="184" name="Conector de Seta Reta 183">
              <a:extLst>
                <a:ext uri="{FF2B5EF4-FFF2-40B4-BE49-F238E27FC236}">
                  <a16:creationId xmlns:a16="http://schemas.microsoft.com/office/drawing/2014/main" id="{00F12BF9-B9BA-4285-DBA0-EB9A7CA87D3F}"/>
                </a:ext>
              </a:extLst>
            </p:cNvPr>
            <p:cNvCxnSpPr>
              <a:stCxn id="177" idx="4"/>
              <a:endCxn id="198" idx="0"/>
            </p:cNvCxnSpPr>
            <p:nvPr/>
          </p:nvCxnSpPr>
          <p:spPr>
            <a:xfrm>
              <a:off x="12213555" y="9834672"/>
              <a:ext cx="2" cy="541204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ector de Seta Reta 185">
              <a:extLst>
                <a:ext uri="{FF2B5EF4-FFF2-40B4-BE49-F238E27FC236}">
                  <a16:creationId xmlns:a16="http://schemas.microsoft.com/office/drawing/2014/main" id="{07475F1C-57EA-25F7-9409-99E493EBBFC0}"/>
                </a:ext>
              </a:extLst>
            </p:cNvPr>
            <p:cNvCxnSpPr>
              <a:cxnSpLocks/>
              <a:stCxn id="195" idx="0"/>
              <a:endCxn id="188" idx="0"/>
            </p:cNvCxnSpPr>
            <p:nvPr/>
          </p:nvCxnSpPr>
          <p:spPr>
            <a:xfrm>
              <a:off x="12209695" y="11664775"/>
              <a:ext cx="31206" cy="26721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tângulo Arredondado 187">
              <a:extLst>
                <a:ext uri="{FF2B5EF4-FFF2-40B4-BE49-F238E27FC236}">
                  <a16:creationId xmlns:a16="http://schemas.microsoft.com/office/drawing/2014/main" id="{717BE0F4-2175-18F7-6234-694AD14C3330}"/>
                </a:ext>
              </a:extLst>
            </p:cNvPr>
            <p:cNvSpPr/>
            <p:nvPr/>
          </p:nvSpPr>
          <p:spPr>
            <a:xfrm>
              <a:off x="11168767" y="11931991"/>
              <a:ext cx="2144266" cy="1323574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endParaRPr lang="pt-BR" sz="900" dirty="0">
                <a:solidFill>
                  <a:schemeClr val="tx1"/>
                </a:solidFill>
                <a:latin typeface="Century Gothic" panose="020B0502020202020204" pitchFamily="34" charset="0"/>
                <a:ea typeface="Source Sans Pro SemiBold" panose="020B0503030403020204" pitchFamily="34" charset="0"/>
              </a:endParaRP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Ampliação da Logística Reversa</a:t>
              </a:r>
              <a:endParaRPr lang="pt-BR" sz="900" dirty="0">
                <a:solidFill>
                  <a:schemeClr val="tx1"/>
                </a:solidFill>
                <a:latin typeface="Century Gothic" panose="020B0502020202020204" pitchFamily="34" charset="0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270" name="ic central 3">
            <a:extLst>
              <a:ext uri="{FF2B5EF4-FFF2-40B4-BE49-F238E27FC236}">
                <a16:creationId xmlns:a16="http://schemas.microsoft.com/office/drawing/2014/main" id="{03163030-3148-B0D4-1373-44231FADD602}"/>
              </a:ext>
            </a:extLst>
          </p:cNvPr>
          <p:cNvGrpSpPr/>
          <p:nvPr/>
        </p:nvGrpSpPr>
        <p:grpSpPr>
          <a:xfrm>
            <a:off x="6577564" y="5072501"/>
            <a:ext cx="1249825" cy="1691275"/>
            <a:chOff x="13154314" y="9815821"/>
            <a:chExt cx="2499645" cy="3382550"/>
          </a:xfrm>
        </p:grpSpPr>
        <p:grpSp>
          <p:nvGrpSpPr>
            <p:cNvPr id="181" name="Agrupar 180">
              <a:extLst>
                <a:ext uri="{FF2B5EF4-FFF2-40B4-BE49-F238E27FC236}">
                  <a16:creationId xmlns:a16="http://schemas.microsoft.com/office/drawing/2014/main" id="{090F44F3-C54F-4D4E-DB78-98C20755636E}"/>
                </a:ext>
              </a:extLst>
            </p:cNvPr>
            <p:cNvGrpSpPr/>
            <p:nvPr/>
          </p:nvGrpSpPr>
          <p:grpSpPr>
            <a:xfrm>
              <a:off x="13852589" y="10375876"/>
              <a:ext cx="1384838" cy="1288900"/>
              <a:chOff x="6422002" y="5254118"/>
              <a:chExt cx="1384838" cy="1288900"/>
            </a:xfrm>
          </p:grpSpPr>
          <p:sp>
            <p:nvSpPr>
              <p:cNvPr id="190" name="Forma Livre 189">
                <a:extLst>
                  <a:ext uri="{FF2B5EF4-FFF2-40B4-BE49-F238E27FC236}">
                    <a16:creationId xmlns:a16="http://schemas.microsoft.com/office/drawing/2014/main" id="{CE372FF8-0B12-1D1D-53BB-40FF6CD9B929}"/>
                  </a:ext>
                </a:extLst>
              </p:cNvPr>
              <p:cNvSpPr/>
              <p:nvPr/>
            </p:nvSpPr>
            <p:spPr>
              <a:xfrm rot="10800000">
                <a:off x="6422002" y="5852636"/>
                <a:ext cx="1384838" cy="690382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191" name="Agrupar 190">
                <a:extLst>
                  <a:ext uri="{FF2B5EF4-FFF2-40B4-BE49-F238E27FC236}">
                    <a16:creationId xmlns:a16="http://schemas.microsoft.com/office/drawing/2014/main" id="{D0132EF3-A29B-F21B-5D50-F35601AA2014}"/>
                  </a:ext>
                </a:extLst>
              </p:cNvPr>
              <p:cNvGrpSpPr/>
              <p:nvPr/>
            </p:nvGrpSpPr>
            <p:grpSpPr>
              <a:xfrm>
                <a:off x="6519263" y="5254118"/>
                <a:ext cx="1190317" cy="1190317"/>
                <a:chOff x="3326990" y="6551996"/>
                <a:chExt cx="1190317" cy="1190317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F32B93E0-B187-CF36-E99C-9463C42CB508}"/>
                    </a:ext>
                  </a:extLst>
                </p:cNvPr>
                <p:cNvSpPr/>
                <p:nvPr/>
              </p:nvSpPr>
              <p:spPr>
                <a:xfrm>
                  <a:off x="3326990" y="6551996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B90447B3-ED72-1005-4534-F36C0DC56A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4148" y="6679154"/>
                  <a:ext cx="936000" cy="93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192" name="Gráfico 191">
                <a:extLst>
                  <a:ext uri="{FF2B5EF4-FFF2-40B4-BE49-F238E27FC236}">
                    <a16:creationId xmlns:a16="http://schemas.microsoft.com/office/drawing/2014/main" id="{32F995B9-9B2F-E73E-3742-F1A0764A8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/>
            </p:blipFill>
            <p:spPr>
              <a:xfrm>
                <a:off x="6827173" y="5551907"/>
                <a:ext cx="594737" cy="594737"/>
              </a:xfrm>
              <a:prstGeom prst="rect">
                <a:avLst/>
              </a:prstGeom>
            </p:spPr>
          </p:pic>
        </p:grpSp>
        <p:cxnSp>
          <p:nvCxnSpPr>
            <p:cNvPr id="183" name="Conector em Curva 182">
              <a:extLst>
                <a:ext uri="{FF2B5EF4-FFF2-40B4-BE49-F238E27FC236}">
                  <a16:creationId xmlns:a16="http://schemas.microsoft.com/office/drawing/2014/main" id="{6919E067-E489-1CFD-5CEE-C61BFCD3E55B}"/>
                </a:ext>
              </a:extLst>
            </p:cNvPr>
            <p:cNvCxnSpPr>
              <a:cxnSpLocks/>
              <a:stCxn id="178" idx="4"/>
              <a:endCxn id="193" idx="0"/>
            </p:cNvCxnSpPr>
            <p:nvPr/>
          </p:nvCxnSpPr>
          <p:spPr>
            <a:xfrm rot="16200000" flipH="1">
              <a:off x="13569635" y="9400500"/>
              <a:ext cx="560054" cy="1390696"/>
            </a:xfrm>
            <a:prstGeom prst="curved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de Seta Reta 186">
              <a:extLst>
                <a:ext uri="{FF2B5EF4-FFF2-40B4-BE49-F238E27FC236}">
                  <a16:creationId xmlns:a16="http://schemas.microsoft.com/office/drawing/2014/main" id="{A322130D-C4EF-9D57-F6C6-5C59EC0B3FE3}"/>
                </a:ext>
              </a:extLst>
            </p:cNvPr>
            <p:cNvCxnSpPr>
              <a:cxnSpLocks/>
              <a:stCxn id="190" idx="0"/>
              <a:endCxn id="189" idx="0"/>
            </p:cNvCxnSpPr>
            <p:nvPr/>
          </p:nvCxnSpPr>
          <p:spPr>
            <a:xfrm>
              <a:off x="14545007" y="11664777"/>
              <a:ext cx="37480" cy="26722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tângulo Arredondado 188">
              <a:extLst>
                <a:ext uri="{FF2B5EF4-FFF2-40B4-BE49-F238E27FC236}">
                  <a16:creationId xmlns:a16="http://schemas.microsoft.com/office/drawing/2014/main" id="{6E8F1F3C-002E-20EC-0BD8-35016C469019}"/>
                </a:ext>
              </a:extLst>
            </p:cNvPr>
            <p:cNvSpPr/>
            <p:nvPr/>
          </p:nvSpPr>
          <p:spPr>
            <a:xfrm>
              <a:off x="13511015" y="11931997"/>
              <a:ext cx="2142944" cy="1266374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Educação Ambiental e inclusão socioprodutiva</a:t>
              </a:r>
              <a:endParaRPr lang="pt-BR" sz="900" dirty="0">
                <a:solidFill>
                  <a:schemeClr val="tx1"/>
                </a:solidFill>
                <a:latin typeface="Century Gothic" panose="020B0502020202020204" pitchFamily="34" charset="0"/>
                <a:ea typeface="Source Sans Pro Light" panose="020B0403030403020204" pitchFamily="34" charset="0"/>
              </a:endParaRPr>
            </a:p>
            <a:p>
              <a:pPr algn="ctr"/>
              <a:endParaRPr lang="pt-BR" sz="7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</p:grpSp>
      <p:sp>
        <p:nvSpPr>
          <p:cNvPr id="217" name="esfera direita 1">
            <a:extLst>
              <a:ext uri="{FF2B5EF4-FFF2-40B4-BE49-F238E27FC236}">
                <a16:creationId xmlns:a16="http://schemas.microsoft.com/office/drawing/2014/main" id="{A0A83CE7-F052-929A-14D3-2BD67D35E955}"/>
              </a:ext>
            </a:extLst>
          </p:cNvPr>
          <p:cNvSpPr>
            <a:spLocks noChangeAspect="1"/>
          </p:cNvSpPr>
          <p:nvPr/>
        </p:nvSpPr>
        <p:spPr>
          <a:xfrm>
            <a:off x="8374381" y="1838575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218" name="esfera inferior 1">
            <a:extLst>
              <a:ext uri="{FF2B5EF4-FFF2-40B4-BE49-F238E27FC236}">
                <a16:creationId xmlns:a16="http://schemas.microsoft.com/office/drawing/2014/main" id="{B92AFFC6-7C28-604A-FBBB-0B374FBD8D37}"/>
              </a:ext>
            </a:extLst>
          </p:cNvPr>
          <p:cNvSpPr>
            <a:spLocks noChangeAspect="1"/>
          </p:cNvSpPr>
          <p:nvPr/>
        </p:nvSpPr>
        <p:spPr>
          <a:xfrm>
            <a:off x="6046825" y="4042812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219" name="esfera inferior 2">
            <a:extLst>
              <a:ext uri="{FF2B5EF4-FFF2-40B4-BE49-F238E27FC236}">
                <a16:creationId xmlns:a16="http://schemas.microsoft.com/office/drawing/2014/main" id="{06C97352-63F8-DCE6-B868-0D1A0B6DEE53}"/>
              </a:ext>
            </a:extLst>
          </p:cNvPr>
          <p:cNvSpPr>
            <a:spLocks noChangeAspect="1"/>
          </p:cNvSpPr>
          <p:nvPr/>
        </p:nvSpPr>
        <p:spPr>
          <a:xfrm>
            <a:off x="4936940" y="4562477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220" name="esfera inferior 3">
            <a:extLst>
              <a:ext uri="{FF2B5EF4-FFF2-40B4-BE49-F238E27FC236}">
                <a16:creationId xmlns:a16="http://schemas.microsoft.com/office/drawing/2014/main" id="{D7BFF07D-CC40-D96B-EC22-9C82C068BFDD}"/>
              </a:ext>
            </a:extLst>
          </p:cNvPr>
          <p:cNvSpPr>
            <a:spLocks noChangeAspect="1"/>
          </p:cNvSpPr>
          <p:nvPr/>
        </p:nvSpPr>
        <p:spPr>
          <a:xfrm>
            <a:off x="7188775" y="4553049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cxnSp>
        <p:nvCxnSpPr>
          <p:cNvPr id="235" name="Conector de Seta Reta 234">
            <a:extLst>
              <a:ext uri="{FF2B5EF4-FFF2-40B4-BE49-F238E27FC236}">
                <a16:creationId xmlns:a16="http://schemas.microsoft.com/office/drawing/2014/main" id="{669FF0D3-8E5C-6001-0511-2974545003A1}"/>
              </a:ext>
            </a:extLst>
          </p:cNvPr>
          <p:cNvCxnSpPr>
            <a:stCxn id="216" idx="6"/>
            <a:endCxn id="217" idx="2"/>
          </p:cNvCxnSpPr>
          <p:nvPr/>
        </p:nvCxnSpPr>
        <p:spPr>
          <a:xfrm>
            <a:off x="7341588" y="1892575"/>
            <a:ext cx="1032793" cy="0"/>
          </a:xfrm>
          <a:prstGeom prst="straightConnector1">
            <a:avLst/>
          </a:prstGeom>
          <a:ln w="31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esfera esquerda 1">
            <a:extLst>
              <a:ext uri="{FF2B5EF4-FFF2-40B4-BE49-F238E27FC236}">
                <a16:creationId xmlns:a16="http://schemas.microsoft.com/office/drawing/2014/main" id="{2791CE34-A2C5-C726-AF0F-B9E11390DE3E}"/>
              </a:ext>
            </a:extLst>
          </p:cNvPr>
          <p:cNvSpPr>
            <a:spLocks noChangeAspect="1"/>
          </p:cNvSpPr>
          <p:nvPr/>
        </p:nvSpPr>
        <p:spPr>
          <a:xfrm>
            <a:off x="3608444" y="1816925"/>
            <a:ext cx="108000" cy="108000"/>
          </a:xfrm>
          <a:prstGeom prst="ellipse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215" name="esfera central 1">
            <a:extLst>
              <a:ext uri="{FF2B5EF4-FFF2-40B4-BE49-F238E27FC236}">
                <a16:creationId xmlns:a16="http://schemas.microsoft.com/office/drawing/2014/main" id="{D7739BFE-14EF-FB68-B5F5-BCDDB3CE3B6C}"/>
              </a:ext>
            </a:extLst>
          </p:cNvPr>
          <p:cNvSpPr>
            <a:spLocks noChangeAspect="1"/>
          </p:cNvSpPr>
          <p:nvPr/>
        </p:nvSpPr>
        <p:spPr>
          <a:xfrm>
            <a:off x="4903825" y="1807925"/>
            <a:ext cx="126000" cy="1260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216" name="esfera central 3">
            <a:extLst>
              <a:ext uri="{FF2B5EF4-FFF2-40B4-BE49-F238E27FC236}">
                <a16:creationId xmlns:a16="http://schemas.microsoft.com/office/drawing/2014/main" id="{A06EED62-7424-6A44-1746-F7F515C12B1D}"/>
              </a:ext>
            </a:extLst>
          </p:cNvPr>
          <p:cNvSpPr>
            <a:spLocks noChangeAspect="1"/>
          </p:cNvSpPr>
          <p:nvPr/>
        </p:nvSpPr>
        <p:spPr>
          <a:xfrm>
            <a:off x="7215588" y="1829575"/>
            <a:ext cx="126000" cy="1260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213" name="esfera central 2">
            <a:extLst>
              <a:ext uri="{FF2B5EF4-FFF2-40B4-BE49-F238E27FC236}">
                <a16:creationId xmlns:a16="http://schemas.microsoft.com/office/drawing/2014/main" id="{FD4B07ED-C14F-8BE4-0495-5783867C8ACD}"/>
              </a:ext>
            </a:extLst>
          </p:cNvPr>
          <p:cNvSpPr>
            <a:spLocks noChangeAspect="1"/>
          </p:cNvSpPr>
          <p:nvPr/>
        </p:nvSpPr>
        <p:spPr>
          <a:xfrm>
            <a:off x="6036047" y="3125043"/>
            <a:ext cx="126000" cy="126000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120650" h="95250"/>
            <a:bevelB w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grpSp>
        <p:nvGrpSpPr>
          <p:cNvPr id="14" name="ic esquerdo 3">
            <a:extLst>
              <a:ext uri="{FF2B5EF4-FFF2-40B4-BE49-F238E27FC236}">
                <a16:creationId xmlns:a16="http://schemas.microsoft.com/office/drawing/2014/main" id="{5454DFCA-E37C-B1DB-2425-64028BF69886}"/>
              </a:ext>
            </a:extLst>
          </p:cNvPr>
          <p:cNvGrpSpPr/>
          <p:nvPr/>
        </p:nvGrpSpPr>
        <p:grpSpPr>
          <a:xfrm>
            <a:off x="3264624" y="2221930"/>
            <a:ext cx="2033080" cy="1973980"/>
            <a:chOff x="4868920" y="4954931"/>
            <a:chExt cx="4066160" cy="3947960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DAEEF269-AEBB-8501-ED8F-35F7511E303A}"/>
                </a:ext>
              </a:extLst>
            </p:cNvPr>
            <p:cNvGrpSpPr/>
            <p:nvPr/>
          </p:nvGrpSpPr>
          <p:grpSpPr>
            <a:xfrm>
              <a:off x="6401316" y="5407026"/>
              <a:ext cx="1384838" cy="1304806"/>
              <a:chOff x="6401316" y="5089526"/>
              <a:chExt cx="1384838" cy="1304806"/>
            </a:xfrm>
          </p:grpSpPr>
          <p:sp>
            <p:nvSpPr>
              <p:cNvPr id="22" name="Forma Livre 94">
                <a:extLst>
                  <a:ext uri="{FF2B5EF4-FFF2-40B4-BE49-F238E27FC236}">
                    <a16:creationId xmlns:a16="http://schemas.microsoft.com/office/drawing/2014/main" id="{EBEFA467-B7A3-D7E4-FDA7-A13EFED95BB8}"/>
                  </a:ext>
                </a:extLst>
              </p:cNvPr>
              <p:cNvSpPr/>
              <p:nvPr/>
            </p:nvSpPr>
            <p:spPr>
              <a:xfrm rot="10800000">
                <a:off x="6401316" y="5703950"/>
                <a:ext cx="1384838" cy="690382"/>
              </a:xfrm>
              <a:custGeom>
                <a:avLst/>
                <a:gdLst>
                  <a:gd name="connsiteX0" fmla="*/ 1570058 w 3140116"/>
                  <a:gd name="connsiteY0" fmla="*/ 0 h 1565441"/>
                  <a:gd name="connsiteX1" fmla="*/ 3132254 w 3140116"/>
                  <a:gd name="connsiteY1" fmla="*/ 1409750 h 1565441"/>
                  <a:gd name="connsiteX2" fmla="*/ 3140116 w 3140116"/>
                  <a:gd name="connsiteY2" fmla="*/ 1565441 h 1565441"/>
                  <a:gd name="connsiteX3" fmla="*/ 0 w 3140116"/>
                  <a:gd name="connsiteY3" fmla="*/ 1565441 h 1565441"/>
                  <a:gd name="connsiteX4" fmla="*/ 7862 w 3140116"/>
                  <a:gd name="connsiteY4" fmla="*/ 1409750 h 1565441"/>
                  <a:gd name="connsiteX5" fmla="*/ 1570058 w 3140116"/>
                  <a:gd name="connsiteY5" fmla="*/ 0 h 156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40116" h="1565441">
                    <a:moveTo>
                      <a:pt x="1570058" y="0"/>
                    </a:moveTo>
                    <a:cubicBezTo>
                      <a:pt x="2383110" y="0"/>
                      <a:pt x="3051840" y="617914"/>
                      <a:pt x="3132254" y="1409750"/>
                    </a:cubicBezTo>
                    <a:lnTo>
                      <a:pt x="3140116" y="1565441"/>
                    </a:lnTo>
                    <a:lnTo>
                      <a:pt x="0" y="1565441"/>
                    </a:lnTo>
                    <a:lnTo>
                      <a:pt x="7862" y="1409750"/>
                    </a:lnTo>
                    <a:cubicBezTo>
                      <a:pt x="88276" y="617914"/>
                      <a:pt x="757006" y="0"/>
                      <a:pt x="1570058" y="0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pt-BR" sz="900" dirty="0"/>
                  <a:t>`</a:t>
                </a:r>
              </a:p>
            </p:txBody>
          </p:sp>
          <p:grpSp>
            <p:nvGrpSpPr>
              <p:cNvPr id="24" name="Agrupar 23">
                <a:extLst>
                  <a:ext uri="{FF2B5EF4-FFF2-40B4-BE49-F238E27FC236}">
                    <a16:creationId xmlns:a16="http://schemas.microsoft.com/office/drawing/2014/main" id="{2F3B351F-BC09-18A0-7BE0-3FF66694E78C}"/>
                  </a:ext>
                </a:extLst>
              </p:cNvPr>
              <p:cNvGrpSpPr/>
              <p:nvPr/>
            </p:nvGrpSpPr>
            <p:grpSpPr>
              <a:xfrm>
                <a:off x="6519263" y="5089526"/>
                <a:ext cx="1190317" cy="1190317"/>
                <a:chOff x="3326990" y="6387404"/>
                <a:chExt cx="1190317" cy="1190317"/>
              </a:xfrm>
            </p:grpSpPr>
            <p:sp>
              <p:nvSpPr>
                <p:cNvPr id="29" name="Oval 37">
                  <a:extLst>
                    <a:ext uri="{FF2B5EF4-FFF2-40B4-BE49-F238E27FC236}">
                      <a16:creationId xmlns:a16="http://schemas.microsoft.com/office/drawing/2014/main" id="{C61656BD-EE40-09E8-A16A-157BCC4370F0}"/>
                    </a:ext>
                  </a:extLst>
                </p:cNvPr>
                <p:cNvSpPr/>
                <p:nvPr/>
              </p:nvSpPr>
              <p:spPr>
                <a:xfrm>
                  <a:off x="3326990" y="6387404"/>
                  <a:ext cx="1190317" cy="1190317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  <p:sp>
              <p:nvSpPr>
                <p:cNvPr id="30" name="Oval 38">
                  <a:extLst>
                    <a:ext uri="{FF2B5EF4-FFF2-40B4-BE49-F238E27FC236}">
                      <a16:creationId xmlns:a16="http://schemas.microsoft.com/office/drawing/2014/main" id="{CFF41265-0CCD-B99C-271C-C603CC2FD5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54148" y="6514562"/>
                  <a:ext cx="935999" cy="9359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2000" sy="102000" algn="c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900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p:grpSp>
          <p:pic>
            <p:nvPicPr>
              <p:cNvPr id="28" name="Gráfico 27">
                <a:extLst>
                  <a:ext uri="{FF2B5EF4-FFF2-40B4-BE49-F238E27FC236}">
                    <a16:creationId xmlns:a16="http://schemas.microsoft.com/office/drawing/2014/main" id="{196E5904-2EC7-D2FB-22D1-0B86AC1A9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/>
            </p:blipFill>
            <p:spPr>
              <a:xfrm>
                <a:off x="6827174" y="5387316"/>
                <a:ext cx="594738" cy="594738"/>
              </a:xfrm>
              <a:prstGeom prst="rect">
                <a:avLst/>
              </a:prstGeom>
            </p:spPr>
          </p:pic>
        </p:grpSp>
        <p:cxnSp>
          <p:nvCxnSpPr>
            <p:cNvPr id="16" name="Conector em Curva 100">
              <a:extLst>
                <a:ext uri="{FF2B5EF4-FFF2-40B4-BE49-F238E27FC236}">
                  <a16:creationId xmlns:a16="http://schemas.microsoft.com/office/drawing/2014/main" id="{46D529B8-4B61-E5B3-E06F-E0E80785ACD4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>
              <a:off x="4868920" y="4954931"/>
              <a:ext cx="1650344" cy="1047256"/>
            </a:xfrm>
            <a:prstGeom prst="curvedConnector3">
              <a:avLst>
                <a:gd name="adj1" fmla="val 50000"/>
              </a:avLst>
            </a:prstGeom>
            <a:ln w="3175"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9E769C96-61DE-F749-C2D3-B2C7B06312C0}"/>
                </a:ext>
              </a:extLst>
            </p:cNvPr>
            <p:cNvCxnSpPr>
              <a:cxnSpLocks/>
              <a:stCxn id="22" idx="0"/>
              <a:endCxn id="21" idx="0"/>
            </p:cNvCxnSpPr>
            <p:nvPr/>
          </p:nvCxnSpPr>
          <p:spPr>
            <a:xfrm>
              <a:off x="7093734" y="6711833"/>
              <a:ext cx="617346" cy="391058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tângulo Arredondado 131">
              <a:extLst>
                <a:ext uri="{FF2B5EF4-FFF2-40B4-BE49-F238E27FC236}">
                  <a16:creationId xmlns:a16="http://schemas.microsoft.com/office/drawing/2014/main" id="{59AE393F-6FEB-6A59-583C-CD720EF55203}"/>
                </a:ext>
              </a:extLst>
            </p:cNvPr>
            <p:cNvSpPr/>
            <p:nvPr/>
          </p:nvSpPr>
          <p:spPr>
            <a:xfrm>
              <a:off x="6487080" y="7102891"/>
              <a:ext cx="2448000" cy="1800000"/>
            </a:xfrm>
            <a:prstGeom prst="roundRect">
              <a:avLst>
                <a:gd name="adj" fmla="val 9350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rIns="18000" rtlCol="0" anchor="t" anchorCtr="0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SemiBold" panose="020B0503030403020204" pitchFamily="34" charset="0"/>
                </a:rPr>
                <a:t>Meta 9 </a:t>
              </a:r>
            </a:p>
            <a:p>
              <a:pPr algn="ctr"/>
              <a:r>
                <a:rPr lang="pt-BR" sz="900" dirty="0">
                  <a:solidFill>
                    <a:schemeClr val="tx1"/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Aumentar o aproveitamento energético por meio do tratamento térmico dos RSU</a:t>
              </a:r>
            </a:p>
            <a:p>
              <a:pPr algn="ctr"/>
              <a:endParaRPr lang="pt-BR" sz="7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81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3789 -4.44444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1.66667E-6 4.81481E-6 C 0.00052 0.01875 0.00117 0.03773 0.00573 0.0574 C 0.01016 0.07708 0.01901 0.10208 0.02709 0.11759 C 0.03503 0.1331 0.04688 0.14398 0.05365 0.15092 C 0.06029 0.15787 0.06068 0.15671 0.06719 0.15925 C 0.0737 0.1618 0.0832 0.16412 0.09271 0.16666 " pathEditMode="relative" rAng="0" ptsTypes="AAAAAA">
                                      <p:cBhvr>
                                        <p:cTn id="24" dur="1000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83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4.79167E-6 4.07407E-6 C -0.00066 0.01875 -0.00118 0.03796 -0.00586 0.0574 C -0.01029 0.07731 -0.01928 0.10231 -0.02748 0.11805 C -0.03542 0.13356 -0.04753 0.14444 -0.0543 0.15138 C -0.06107 0.15833 -0.06146 0.15694 -0.06797 0.15972 C -0.07461 0.16226 -0.08425 0.16481 -0.09388 0.16713 " pathEditMode="relative" rAng="0" ptsTypes="AAAAAA">
                                      <p:cBhvr>
                                        <p:cTn id="29" dur="1000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10703 3.33333E-6 " pathEditMode="relative" rAng="0" ptsTypes="AA">
                                      <p:cBhvr>
                                        <p:cTn id="36" dur="1000" spd="-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08333E-7 -4.07407E-6 C 0.00273 0.00047 0.00964 0.0007 0.00964 0.00093 C 0.01406 0.00093 0.01901 0.00047 0.02565 0.00047 C 0.03229 0.00047 0.04362 0.00116 0.04961 0.00139 C 0.0556 0.00139 0.05716 0.0007 0.06198 0.0007 C 0.06667 0.0007 0.07305 0.00162 0.07812 0.00139 C 0.0832 0.00093 0.08815 0.00093 0.09232 -0.00069 C 0.09661 -0.00254 0.10052 -0.00555 0.10352 -0.00926 C 0.10651 -0.01319 0.10872 -0.01944 0.11042 -0.02407 C 0.11198 -0.02893 0.11263 -0.03356 0.11328 -0.0375 C 0.1138 -0.04166 0.11393 -0.04513 0.11393 -0.04838 " pathEditMode="relative" rAng="0" ptsTypes="AAAAAAAAAAA">
                                      <p:cBhvr>
                                        <p:cTn id="47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-236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45833E-6 -2.96296E-6 C 0.00248 0.00047 0.00964 0.0007 0.00964 0.00093 L 0.02878 0.00047 C 0.0332 0.00047 0.03685 0.0007 0.03685 0.00093 L 0.05222 0.00139 C 0.0569 0.00139 0.06081 0.00162 0.06485 0.0007 C 0.06875 0.00023 0.07292 -0.00069 0.07617 -0.00277 C 0.07956 -0.00509 0.08268 -0.00949 0.08477 -0.01227 C 0.08672 -0.01481 0.08724 -0.01643 0.08828 -0.01898 C 0.08945 -0.02152 0.09063 -0.02569 0.09141 -0.02824 C 0.09206 -0.03078 0.09219 -0.0324 0.09258 -0.03449 C 0.09297 -0.0368 0.09323 -0.03842 0.09349 -0.04074 C 0.09388 -0.04328 0.09219 -0.04791 0.09453 -0.04884 " pathEditMode="relative" rAng="0" ptsTypes="AAAAAAAAAAAAA">
                                      <p:cBhvr>
                                        <p:cTn id="52" dur="10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238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5E-6 3.33333E-6 L 0.01081 0.00069 C 0.01433 0.00092 0.02045 0.00069 0.02045 0.00092 L 0.03594 0.00046 C 0.04024 0.00046 0.04219 0.00208 0.04584 0.00139 C 0.04935 0.00069 0.05417 -0.00093 0.05768 -0.00394 C 0.06107 -0.00648 0.0642 -0.01019 0.06667 -0.01505 C 0.06914 -0.01991 0.0711 -0.02732 0.07227 -0.03287 C 0.07357 -0.03843 0.07383 -0.04676 0.07409 -0.04792 " pathEditMode="relative" rAng="0" ptsTypes="AAAAAAAAA">
                                      <p:cBhvr>
                                        <p:cTn id="57" dur="1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9753 4.07407E-6 " pathEditMode="relative" rAng="0" ptsTypes="AA">
                                      <p:cBhvr>
                                        <p:cTn id="84" dur="1000" spd="-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08333E-7 4.81481E-6 C -0.00273 0.00046 -0.00964 0.00069 -0.00964 0.00092 C -0.01393 0.00092 -0.01875 0.00046 -0.02539 0.00046 C -0.0319 0.00046 -0.0431 0.00115 -0.04896 0.00138 C -0.05495 0.00138 -0.05638 0.00069 -0.0612 0.00069 C -0.06589 0.00069 -0.072 0.00162 -0.07708 0.00138 C -0.08203 0.00092 -0.08698 0.00092 -0.09115 -0.0007 C -0.09531 -0.00255 -0.09922 -0.00533 -0.10221 -0.00926 C -0.10508 -0.0132 -0.10729 -0.01922 -0.10898 -0.02408 C -0.11055 -0.02871 -0.1112 -0.03334 -0.11185 -0.03727 C -0.11237 -0.04144 -0.11237 -0.04468 -0.11237 -0.04792 " pathEditMode="relative" rAng="0" ptsTypes="AAAAAAAAAAA">
                                      <p:cBhvr>
                                        <p:cTn id="95" dur="1000" spd="-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233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29167E-6 -2.59259E-6 C -0.00247 0.00047 -0.00976 0.0007 -0.00976 0.00093 L -0.02903 0.00047 C -0.03359 0.00047 -0.03711 0.0007 -0.03711 0.00093 L -0.05273 0.00139 C -0.05742 0.00139 -0.06133 0.00139 -0.06536 0.0007 C -0.0694 0.00023 -0.07344 -0.00069 -0.07682 -0.00254 C -0.08021 -0.0044 -0.08346 -0.0081 -0.08541 -0.01065 C -0.0875 -0.01319 -0.08789 -0.01412 -0.08906 -0.01666 C -0.0901 -0.01898 -0.0914 -0.02268 -0.09219 -0.02453 C -0.09284 -0.02685 -0.09297 -0.02824 -0.09336 -0.03032 C -0.09375 -0.03217 -0.09401 -0.03356 -0.09427 -0.03565 C -0.09466 -0.03796 -0.09297 -0.04213 -0.09518 -0.04282 " pathEditMode="relative" rAng="0" ptsTypes="AAAAAAAAAAAAA">
                                      <p:cBhvr>
                                        <p:cTn id="100" dur="10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208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33333E-6 -2.59259E-6 L -0.01067 0.0007 C -0.01406 0.00093 -0.01992 0.0007 -0.01992 0.00093 L -0.03528 0.00047 C -0.03945 0.00047 -0.04127 0.00209 -0.04479 0.00116 C -0.0483 0.0007 -0.05299 -0.00115 -0.05638 -0.00393 C -0.05976 -0.00671 -0.06276 -0.01018 -0.06523 -0.01551 C -0.06757 -0.02037 -0.06953 -0.02778 -0.07083 -0.03333 C -0.072 -0.03889 -0.07226 -0.04722 -0.07239 -0.04838 " pathEditMode="relative" rAng="0" ptsTypes="AAAAAAAAA">
                                      <p:cBhvr>
                                        <p:cTn id="105" dur="10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6.25E-7 -0.13194 " pathEditMode="relative" rAng="0" ptsTypes="AA">
                                      <p:cBhvr>
                                        <p:cTn id="127" dur="1000" spd="-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97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E-6 1.85185E-6 C -0.00026 -0.00209 -0.00039 -0.00394 5E-6 -0.00787 C 0.0004 -0.01134 0.00144 -0.01759 0.00248 -0.02176 C 0.00352 -0.0257 0.00495 -0.02963 0.00639 -0.03264 C 0.00782 -0.03588 0.00886 -0.03796 0.01094 -0.04074 C 0.01329 -0.04306 0.01667 -0.04676 0.01967 -0.04838 C 0.0224 -0.04977 0.02435 -0.04954 0.02813 -0.05 C 0.03191 -0.05023 0.04193 -0.05023 0.04193 -0.05 L 0.05847 -0.05023 L 0.07188 -0.05023 L 0.08685 -0.05023 C 0.09024 -0.05046 0.09141 -0.0507 0.09258 -0.05116 " pathEditMode="relative" rAng="0" ptsTypes="AAAAAAAAAAAA">
                                      <p:cBhvr>
                                        <p:cTn id="138" dur="1000" spd="-10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256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9 -0.00023 C 0.00065 -0.00232 0.00091 -0.00417 0.00039 -0.0081 C -4.16667E-7 -0.01157 -0.00104 -0.01782 -0.00208 -0.02176 C -0.00312 -0.02593 -0.00456 -0.02963 -0.00612 -0.03264 C -0.00742 -0.03588 -0.00846 -0.0382 -0.01068 -0.04074 C -0.01302 -0.04306 -0.01654 -0.04653 -0.01953 -0.04815 C -0.02227 -0.04977 -0.02448 -0.04954 -0.02812 -0.04977 C -0.03203 -0.05023 -0.04232 -0.05023 -0.04232 -0.05 L -0.05898 -0.05023 L -0.07266 -0.05023 L -0.08789 -0.05023 C -0.09128 -0.05046 -0.09245 -0.0507 -0.09362 -0.05093 " pathEditMode="relative" rAng="0" ptsTypes="AAAAAAAAAAAA">
                                      <p:cBhvr>
                                        <p:cTn id="143" dur="1000" spd="-100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2546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04167E-6 -1.85185E-6 C -0.00351 0.00046 -0.00703 0.0007 -0.0112 0.0007 C -0.01536 0.0007 -0.02487 0.0007 -0.02487 0.00093 L -0.04075 0.0007 C -0.04518 0.0007 -0.04766 0.00093 -0.05078 -1.85185E-6 C -0.05364 -0.00092 -0.05677 -0.0037 -0.05898 -0.00555 C -0.0612 -0.00764 -0.06237 -0.00926 -0.06419 -0.01227 C -0.06588 -0.01504 -0.06797 -0.01713 -0.06966 -0.02245 C -0.07122 -0.02778 -0.07318 -0.03773 -0.0737 -0.04467 C -0.07422 -0.05139 -0.07383 -0.05741 -0.07292 -0.06319 C -0.072 -0.06898 -0.07044 -0.07454 -0.06849 -0.0794 C -0.06654 -0.08426 -0.06432 -0.08866 -0.06107 -0.09213 C -0.05768 -0.09537 -0.05221 -0.09861 -0.04831 -0.1 C -0.0444 -0.10139 -0.03776 -0.10023 -0.03776 -0.1 L -0.01172 -0.1 L 0.00964 -0.09954 C 0.01498 -0.09977 0.01719 -0.1 0.01953 -0.10023 " pathEditMode="relative" rAng="0" ptsTypes="AAAAAAAAAAAAAAAAA">
                                      <p:cBhvr>
                                        <p:cTn id="148" dur="1000" spd="-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500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0" presetClass="pat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125E-6 -2.96296E-6 L 0.01511 -2.96296E-6 C 0.0194 -2.96296E-6 0.02123 0.00047 0.02565 0.00047 C 0.03021 0.00047 0.04206 -2.96296E-6 0.04206 0.00023 C 0.04597 -2.96296E-6 0.04649 0.00047 0.04857 -2.96296E-6 C 0.05091 -0.00046 0.05313 -0.00115 0.05521 -0.00254 C 0.05729 -0.00416 0.05912 -0.00555 0.06133 -0.00856 C 0.06368 -0.0118 0.0668 -0.01759 0.06862 -0.02152 C 0.07045 -0.02569 0.07097 -0.02893 0.07188 -0.0324 C 0.07266 -0.03611 0.0737 -0.03981 0.07409 -0.04375 C 0.07435 -0.04768 0.07396 -0.05139 0.07344 -0.05578 C 0.07305 -0.06018 0.07266 -0.06527 0.07162 -0.0699 C 0.07058 -0.07453 0.06914 -0.07916 0.06706 -0.08333 C 0.06524 -0.08727 0.0625 -0.09166 0.05977 -0.09444 C 0.05729 -0.09745 0.05417 -0.09884 0.05144 -0.09977 C 0.0487 -0.10092 0.04362 -0.10069 0.04362 -0.10046 L 0.01693 -0.10092 L -0.00403 -0.10092 L -0.02057 -0.10115 " pathEditMode="relative" rAng="0" ptsTypes="AAAAAAAAAAAAAAAAAAA">
                                      <p:cBhvr>
                                        <p:cTn id="153" dur="1000" spd="-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504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0052 -0.02639 L 0.20416 -0.02685 " pathEditMode="relative" rAng="0" ptsTypes="AAA">
                                      <p:cBhvr>
                                        <p:cTn id="178" dur="1000" spd="-10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1343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046 L 0.00013 -0.02732 L -0.1892 -0.02778 " pathEditMode="relative" rAng="0" ptsTypes="AAA">
                                      <p:cBhvr>
                                        <p:cTn id="191" dur="1000" spd="-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2" y="-1412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/>
      <p:bldP spid="241" grpId="1" animBg="1"/>
      <p:bldP spid="228" grpId="0" animBg="1"/>
      <p:bldP spid="228" grpId="1" animBg="1"/>
      <p:bldP spid="2" grpId="0"/>
      <p:bldP spid="2" grpId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76" grpId="0" animBg="1"/>
      <p:bldP spid="176" grpId="1" animBg="1"/>
      <p:bldP spid="177" grpId="0" animBg="1"/>
      <p:bldP spid="178" grpId="0" animBg="1"/>
      <p:bldP spid="178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1">
            <a:extLst>
              <a:ext uri="{FF2B5EF4-FFF2-40B4-BE49-F238E27FC236}">
                <a16:creationId xmlns:a16="http://schemas.microsoft.com/office/drawing/2014/main" id="{23756198-91BF-48EC-A3E0-0807A07DDEF9}"/>
              </a:ext>
            </a:extLst>
          </p:cNvPr>
          <p:cNvSpPr txBox="1">
            <a:spLocks/>
          </p:cNvSpPr>
          <p:nvPr/>
        </p:nvSpPr>
        <p:spPr>
          <a:xfrm>
            <a:off x="400023" y="1929358"/>
            <a:ext cx="11605710" cy="2658683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defPPr>
              <a:defRPr lang="en-BR"/>
            </a:defPPr>
            <a:lvl1pPr marL="342900" indent="-34290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 sz="2000" b="1" spc="150" baseline="0">
                <a:latin typeface="+mj-lt"/>
                <a:ea typeface="+mj-ea"/>
                <a:cs typeface="+mj-cs"/>
              </a:defRPr>
            </a:lvl1pPr>
            <a:lvl2pPr marL="457189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Tx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Tx/>
              <a:buNone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Tx/>
              <a:buNone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Tx/>
              <a:buNone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Levantamento dos modelos de tratamento aplicados no mundo;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000" b="1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Visita às plantas de tratamento de </a:t>
            </a:r>
            <a:r>
              <a:rPr kumimoji="0" lang="pt-BR" sz="2000" b="1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RSU’s</a:t>
            </a:r>
            <a:r>
              <a:rPr kumimoji="0" lang="pt-BR" sz="20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000" b="1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Discussão com partes envolvidas (Fornecedores, PMSP, </a:t>
            </a:r>
            <a:r>
              <a:rPr kumimoji="0" lang="pt-BR" sz="2000" b="1" i="0" u="none" strike="noStrike" kern="1200" cap="none" spc="1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Ecourbis</a:t>
            </a:r>
            <a:r>
              <a:rPr kumimoji="0" lang="pt-BR" sz="20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, ABRELPE e ISWA);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000" b="1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20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+mj-ea"/>
                <a:cs typeface="+mj-cs"/>
              </a:rPr>
              <a:t>Avaliação das alternativas mais adequadas à realidade do município.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2000" b="1" i="0" u="none" strike="noStrike" kern="1200" cap="none" spc="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"/>
              <a:ea typeface="+mj-ea"/>
              <a:cs typeface="+mj-cs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C99AE225-9F2E-4D7D-8D1E-E0A7E341EC31}"/>
              </a:ext>
            </a:extLst>
          </p:cNvPr>
          <p:cNvSpPr txBox="1">
            <a:spLocks/>
          </p:cNvSpPr>
          <p:nvPr/>
        </p:nvSpPr>
        <p:spPr>
          <a:xfrm>
            <a:off x="0" y="60375"/>
            <a:ext cx="12192000" cy="485056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defPPr>
              <a:defRPr lang="en-BR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2400" b="1" spc="150" baseline="0"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/>
              <a:t>Definição do Modelo da Proposta</a:t>
            </a:r>
          </a:p>
        </p:txBody>
      </p:sp>
    </p:spTree>
    <p:extLst>
      <p:ext uri="{BB962C8B-B14F-4D97-AF65-F5344CB8AC3E}">
        <p14:creationId xmlns:p14="http://schemas.microsoft.com/office/powerpoint/2010/main" val="4052273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553B72E2-B53C-43D0-9CFC-16D97EF708C9}"/>
              </a:ext>
            </a:extLst>
          </p:cNvPr>
          <p:cNvSpPr txBox="1">
            <a:spLocks/>
          </p:cNvSpPr>
          <p:nvPr/>
        </p:nvSpPr>
        <p:spPr>
          <a:xfrm>
            <a:off x="0" y="6037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rgbClr val="03A75D"/>
                </a:solidFill>
                <a:latin typeface="Prompt" panose="00000500000000000000" pitchFamily="2" charset="-34"/>
                <a:cs typeface="Prompt" panose="00000500000000000000" pitchFamily="2" charset="-34"/>
              </a:defRPr>
            </a:lvl1pPr>
          </a:lstStyle>
          <a:p>
            <a:r>
              <a:rPr lang="pt-BR" dirty="0"/>
              <a:t>Gestão de Resíduos Sólidos Domiciliares – Cenário Atual</a:t>
            </a: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F527DE4C-0D99-4109-89B7-CBDAA0E27E9D}"/>
              </a:ext>
            </a:extLst>
          </p:cNvPr>
          <p:cNvGrpSpPr/>
          <p:nvPr/>
        </p:nvGrpSpPr>
        <p:grpSpPr>
          <a:xfrm>
            <a:off x="3905546" y="722301"/>
            <a:ext cx="4551167" cy="5738666"/>
            <a:chOff x="3880379" y="426464"/>
            <a:chExt cx="4872131" cy="6143377"/>
          </a:xfrm>
        </p:grpSpPr>
        <p:pic>
          <p:nvPicPr>
            <p:cNvPr id="36" name="Picture 3" descr="D:\FOTOS\Imagens montadas\concessao_1286990686-2.jpg">
              <a:extLst>
                <a:ext uri="{FF2B5EF4-FFF2-40B4-BE49-F238E27FC236}">
                  <a16:creationId xmlns:a16="http://schemas.microsoft.com/office/drawing/2014/main" id="{FE610F9C-F654-B80A-46DD-A143E7D19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379" y="426464"/>
              <a:ext cx="4099449" cy="61433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7" name="Fluxograma: Conector 36">
              <a:extLst>
                <a:ext uri="{FF2B5EF4-FFF2-40B4-BE49-F238E27FC236}">
                  <a16:creationId xmlns:a16="http://schemas.microsoft.com/office/drawing/2014/main" id="{524361B5-F8A9-3EDB-58F6-54B3869FB1CF}"/>
                </a:ext>
              </a:extLst>
            </p:cNvPr>
            <p:cNvSpPr/>
            <p:nvPr/>
          </p:nvSpPr>
          <p:spPr>
            <a:xfrm>
              <a:off x="7274939" y="2684488"/>
              <a:ext cx="444347" cy="444347"/>
            </a:xfrm>
            <a:prstGeom prst="flowChartConnector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luxograma: Conector 37">
              <a:extLst>
                <a:ext uri="{FF2B5EF4-FFF2-40B4-BE49-F238E27FC236}">
                  <a16:creationId xmlns:a16="http://schemas.microsoft.com/office/drawing/2014/main" id="{76FA9CB5-F3D2-FF74-3D7B-D65BB29E2AF6}"/>
                </a:ext>
              </a:extLst>
            </p:cNvPr>
            <p:cNvSpPr/>
            <p:nvPr/>
          </p:nvSpPr>
          <p:spPr>
            <a:xfrm>
              <a:off x="7361786" y="2771336"/>
              <a:ext cx="260541" cy="26054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luxograma: Conector 38">
              <a:extLst>
                <a:ext uri="{FF2B5EF4-FFF2-40B4-BE49-F238E27FC236}">
                  <a16:creationId xmlns:a16="http://schemas.microsoft.com/office/drawing/2014/main" id="{5C3CE19F-5AD7-A1AA-89F9-E41F5388D60A}"/>
                </a:ext>
              </a:extLst>
            </p:cNvPr>
            <p:cNvSpPr/>
            <p:nvPr/>
          </p:nvSpPr>
          <p:spPr>
            <a:xfrm>
              <a:off x="5070474" y="3466112"/>
              <a:ext cx="217093" cy="217093"/>
            </a:xfrm>
            <a:prstGeom prst="flowChartConnector">
              <a:avLst/>
            </a:prstGeom>
            <a:gradFill rotWithShape="1">
              <a:gsLst>
                <a:gs pos="0">
                  <a:srgbClr val="FF0000"/>
                </a:gs>
                <a:gs pos="76000">
                  <a:srgbClr val="FF0000"/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37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luxograma: Conector 39">
              <a:extLst>
                <a:ext uri="{FF2B5EF4-FFF2-40B4-BE49-F238E27FC236}">
                  <a16:creationId xmlns:a16="http://schemas.microsoft.com/office/drawing/2014/main" id="{AAA253B4-3BEF-8845-3773-C3618C1F1519}"/>
                </a:ext>
              </a:extLst>
            </p:cNvPr>
            <p:cNvSpPr/>
            <p:nvPr/>
          </p:nvSpPr>
          <p:spPr>
            <a:xfrm>
              <a:off x="5591557" y="2597641"/>
              <a:ext cx="217093" cy="217093"/>
            </a:xfrm>
            <a:prstGeom prst="flowChartConnector">
              <a:avLst/>
            </a:prstGeom>
            <a:gradFill rotWithShape="1">
              <a:gsLst>
                <a:gs pos="0">
                  <a:srgbClr val="FF0000"/>
                </a:gs>
                <a:gs pos="76000">
                  <a:srgbClr val="FF0000"/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37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luxograma: Conector 40">
              <a:extLst>
                <a:ext uri="{FF2B5EF4-FFF2-40B4-BE49-F238E27FC236}">
                  <a16:creationId xmlns:a16="http://schemas.microsoft.com/office/drawing/2014/main" id="{1B2A3505-50BB-2AC4-03AB-61FCB0B4D01A}"/>
                </a:ext>
              </a:extLst>
            </p:cNvPr>
            <p:cNvSpPr/>
            <p:nvPr/>
          </p:nvSpPr>
          <p:spPr>
            <a:xfrm>
              <a:off x="6396290" y="5730568"/>
              <a:ext cx="217093" cy="217093"/>
            </a:xfrm>
            <a:prstGeom prst="flowChartConnector">
              <a:avLst/>
            </a:prstGeom>
            <a:gradFill rotWithShape="1">
              <a:gsLst>
                <a:gs pos="0">
                  <a:srgbClr val="FF0000"/>
                </a:gs>
                <a:gs pos="76000">
                  <a:srgbClr val="FF0000"/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37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luxograma: Conector 41">
              <a:extLst>
                <a:ext uri="{FF2B5EF4-FFF2-40B4-BE49-F238E27FC236}">
                  <a16:creationId xmlns:a16="http://schemas.microsoft.com/office/drawing/2014/main" id="{55031E44-0EA5-7984-C29B-C5BE7D56F33F}"/>
                </a:ext>
              </a:extLst>
            </p:cNvPr>
            <p:cNvSpPr/>
            <p:nvPr/>
          </p:nvSpPr>
          <p:spPr>
            <a:xfrm>
              <a:off x="6396290" y="6021203"/>
              <a:ext cx="217093" cy="217093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71B18993-335A-6E9C-5834-4682FC08FC7D}"/>
                </a:ext>
              </a:extLst>
            </p:cNvPr>
            <p:cNvSpPr txBox="1"/>
            <p:nvPr/>
          </p:nvSpPr>
          <p:spPr>
            <a:xfrm>
              <a:off x="6669468" y="5687120"/>
              <a:ext cx="115140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44546A">
                      <a:lumMod val="75000"/>
                    </a:srgbClr>
                  </a:solidFill>
                  <a:latin typeface="Calibri"/>
                </a:rPr>
                <a:t>Transbordo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CF0CCEEA-2486-4FD1-3C4F-E989F128F421}"/>
                </a:ext>
              </a:extLst>
            </p:cNvPr>
            <p:cNvSpPr txBox="1"/>
            <p:nvPr/>
          </p:nvSpPr>
          <p:spPr>
            <a:xfrm>
              <a:off x="6700232" y="5961839"/>
              <a:ext cx="1149414" cy="36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44546A">
                      <a:lumMod val="75000"/>
                    </a:srgbClr>
                  </a:solidFill>
                  <a:latin typeface="Calibri"/>
                </a:rPr>
                <a:t>Aterro CTL</a:t>
              </a:r>
            </a:p>
          </p:txBody>
        </p:sp>
        <p:sp>
          <p:nvSpPr>
            <p:cNvPr id="45" name="Forma livre 24">
              <a:extLst>
                <a:ext uri="{FF2B5EF4-FFF2-40B4-BE49-F238E27FC236}">
                  <a16:creationId xmlns:a16="http://schemas.microsoft.com/office/drawing/2014/main" id="{F55BE927-594B-6F51-0F01-B0B04298759A}"/>
                </a:ext>
              </a:extLst>
            </p:cNvPr>
            <p:cNvSpPr/>
            <p:nvPr/>
          </p:nvSpPr>
          <p:spPr>
            <a:xfrm>
              <a:off x="5288303" y="3041989"/>
              <a:ext cx="2166284" cy="618869"/>
            </a:xfrm>
            <a:custGeom>
              <a:avLst/>
              <a:gdLst>
                <a:gd name="connsiteX0" fmla="*/ 0 w 1796143"/>
                <a:gd name="connsiteY0" fmla="*/ 468086 h 513127"/>
                <a:gd name="connsiteX1" fmla="*/ 1262743 w 1796143"/>
                <a:gd name="connsiteY1" fmla="*/ 468086 h 513127"/>
                <a:gd name="connsiteX2" fmla="*/ 1796143 w 1796143"/>
                <a:gd name="connsiteY2" fmla="*/ 0 h 51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6143" h="513127">
                  <a:moveTo>
                    <a:pt x="0" y="468086"/>
                  </a:moveTo>
                  <a:cubicBezTo>
                    <a:pt x="481693" y="507093"/>
                    <a:pt x="963386" y="546100"/>
                    <a:pt x="1262743" y="468086"/>
                  </a:cubicBezTo>
                  <a:cubicBezTo>
                    <a:pt x="1562100" y="390072"/>
                    <a:pt x="1679121" y="195036"/>
                    <a:pt x="1796143" y="0"/>
                  </a:cubicBez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ysDash"/>
              <a:miter lim="800000"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orma livre 25">
              <a:extLst>
                <a:ext uri="{FF2B5EF4-FFF2-40B4-BE49-F238E27FC236}">
                  <a16:creationId xmlns:a16="http://schemas.microsoft.com/office/drawing/2014/main" id="{B14EF057-2E3D-1637-52E6-E560944854D1}"/>
                </a:ext>
              </a:extLst>
            </p:cNvPr>
            <p:cNvSpPr/>
            <p:nvPr/>
          </p:nvSpPr>
          <p:spPr>
            <a:xfrm>
              <a:off x="5817621" y="2753151"/>
              <a:ext cx="1641124" cy="548572"/>
            </a:xfrm>
            <a:custGeom>
              <a:avLst/>
              <a:gdLst>
                <a:gd name="connsiteX0" fmla="*/ 0 w 1360714"/>
                <a:gd name="connsiteY0" fmla="*/ 0 h 454840"/>
                <a:gd name="connsiteX1" fmla="*/ 947057 w 1360714"/>
                <a:gd name="connsiteY1" fmla="*/ 446315 h 454840"/>
                <a:gd name="connsiteX2" fmla="*/ 1360714 w 1360714"/>
                <a:gd name="connsiteY2" fmla="*/ 250372 h 45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0714" h="454840">
                  <a:moveTo>
                    <a:pt x="0" y="0"/>
                  </a:moveTo>
                  <a:cubicBezTo>
                    <a:pt x="360135" y="202293"/>
                    <a:pt x="720271" y="404586"/>
                    <a:pt x="947057" y="446315"/>
                  </a:cubicBezTo>
                  <a:cubicBezTo>
                    <a:pt x="1173843" y="488044"/>
                    <a:pt x="1267278" y="369208"/>
                    <a:pt x="1360714" y="250372"/>
                  </a:cubicBezTo>
                </a:path>
              </a:pathLst>
            </a:custGeom>
            <a:noFill/>
            <a:ln w="12700" cap="flat" cmpd="sng" algn="ctr">
              <a:solidFill>
                <a:srgbClr val="C00000"/>
              </a:solidFill>
              <a:prstDash val="sysDash"/>
              <a:miter lim="800000"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3E98A2E8-B8ED-CF3D-2F02-19D5588CB382}"/>
                </a:ext>
              </a:extLst>
            </p:cNvPr>
            <p:cNvSpPr txBox="1"/>
            <p:nvPr/>
          </p:nvSpPr>
          <p:spPr>
            <a:xfrm>
              <a:off x="4511315" y="2336856"/>
              <a:ext cx="1201580" cy="36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1.240 t/dia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88FAA2F2-2BC0-C1A3-F800-A4DF47C0ACAD}"/>
                </a:ext>
              </a:extLst>
            </p:cNvPr>
            <p:cNvSpPr txBox="1"/>
            <p:nvPr/>
          </p:nvSpPr>
          <p:spPr>
            <a:xfrm>
              <a:off x="4045876" y="3205327"/>
              <a:ext cx="1201580" cy="36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2.810 t/dia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D8D88233-C61B-06D5-1AB7-06958F058DFA}"/>
                </a:ext>
              </a:extLst>
            </p:cNvPr>
            <p:cNvSpPr txBox="1"/>
            <p:nvPr/>
          </p:nvSpPr>
          <p:spPr>
            <a:xfrm>
              <a:off x="7124891" y="1996605"/>
              <a:ext cx="1201580" cy="36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2.640 t/dia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9A05B4D4-457A-B312-A517-82E3F00CD4B8}"/>
                </a:ext>
              </a:extLst>
            </p:cNvPr>
            <p:cNvSpPr txBox="1"/>
            <p:nvPr/>
          </p:nvSpPr>
          <p:spPr>
            <a:xfrm>
              <a:off x="7550930" y="2945601"/>
              <a:ext cx="1201580" cy="362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6.690 t/dia</a:t>
              </a:r>
            </a:p>
          </p:txBody>
        </p:sp>
      </p:grp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740FA060-1D44-8302-5210-E09E07868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238" y="56170"/>
            <a:ext cx="715738" cy="2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81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Agrupar 77">
            <a:extLst>
              <a:ext uri="{FF2B5EF4-FFF2-40B4-BE49-F238E27FC236}">
                <a16:creationId xmlns:a16="http://schemas.microsoft.com/office/drawing/2014/main" id="{82C87CEB-40AE-6E2D-71D1-3C9ACD88A5BD}"/>
              </a:ext>
            </a:extLst>
          </p:cNvPr>
          <p:cNvGrpSpPr/>
          <p:nvPr/>
        </p:nvGrpSpPr>
        <p:grpSpPr>
          <a:xfrm>
            <a:off x="659499" y="438130"/>
            <a:ext cx="8513108" cy="6143377"/>
            <a:chOff x="-1" y="438130"/>
            <a:chExt cx="8513108" cy="6143377"/>
          </a:xfrm>
        </p:grpSpPr>
        <p:pic>
          <p:nvPicPr>
            <p:cNvPr id="217" name="Picture 3" descr="D:\FOTOS\Imagens montadas\concessao_1286990686-2.jpg">
              <a:extLst>
                <a:ext uri="{FF2B5EF4-FFF2-40B4-BE49-F238E27FC236}">
                  <a16:creationId xmlns:a16="http://schemas.microsoft.com/office/drawing/2014/main" id="{9AE12B02-7AEA-4E84-9F55-43759E87AF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38130"/>
              <a:ext cx="4099448" cy="61433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18" name="Fluxograma: Conector 217">
              <a:extLst>
                <a:ext uri="{FF2B5EF4-FFF2-40B4-BE49-F238E27FC236}">
                  <a16:creationId xmlns:a16="http://schemas.microsoft.com/office/drawing/2014/main" id="{96E3A820-445C-44E6-B326-98EF90AC39E9}"/>
                </a:ext>
              </a:extLst>
            </p:cNvPr>
            <p:cNvSpPr/>
            <p:nvPr/>
          </p:nvSpPr>
          <p:spPr>
            <a:xfrm>
              <a:off x="3394560" y="2698274"/>
              <a:ext cx="444347" cy="444347"/>
            </a:xfrm>
            <a:prstGeom prst="flowChartConnector">
              <a:avLst/>
            </a:prstGeom>
            <a:solidFill>
              <a:srgbClr val="00B050">
                <a:alpha val="40000"/>
              </a:srgb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pt-BR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9" name="Fluxograma: Conector 218">
              <a:extLst>
                <a:ext uri="{FF2B5EF4-FFF2-40B4-BE49-F238E27FC236}">
                  <a16:creationId xmlns:a16="http://schemas.microsoft.com/office/drawing/2014/main" id="{7B711DB5-D724-4652-AF02-6EB9D80E0E54}"/>
                </a:ext>
              </a:extLst>
            </p:cNvPr>
            <p:cNvSpPr/>
            <p:nvPr/>
          </p:nvSpPr>
          <p:spPr>
            <a:xfrm>
              <a:off x="3481407" y="2785122"/>
              <a:ext cx="260541" cy="260541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pt-BR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1" name="Fluxograma: Conector 220">
              <a:extLst>
                <a:ext uri="{FF2B5EF4-FFF2-40B4-BE49-F238E27FC236}">
                  <a16:creationId xmlns:a16="http://schemas.microsoft.com/office/drawing/2014/main" id="{F62582AD-19D0-4D13-B760-762C3FBAB987}"/>
                </a:ext>
              </a:extLst>
            </p:cNvPr>
            <p:cNvSpPr/>
            <p:nvPr/>
          </p:nvSpPr>
          <p:spPr>
            <a:xfrm>
              <a:off x="1711178" y="2611428"/>
              <a:ext cx="217093" cy="217093"/>
            </a:xfrm>
            <a:prstGeom prst="flowChartConnector">
              <a:avLst/>
            </a:prstGeom>
            <a:gradFill>
              <a:gsLst>
                <a:gs pos="0">
                  <a:srgbClr val="FF0000"/>
                </a:gs>
                <a:gs pos="76000">
                  <a:srgbClr val="FF0000"/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4" name="CaixaDeTexto 223">
              <a:extLst>
                <a:ext uri="{FF2B5EF4-FFF2-40B4-BE49-F238E27FC236}">
                  <a16:creationId xmlns:a16="http://schemas.microsoft.com/office/drawing/2014/main" id="{EA224FF4-24CE-4ED8-B63A-4488E488E687}"/>
                </a:ext>
              </a:extLst>
            </p:cNvPr>
            <p:cNvSpPr txBox="1"/>
            <p:nvPr/>
          </p:nvSpPr>
          <p:spPr>
            <a:xfrm>
              <a:off x="687148" y="2361114"/>
              <a:ext cx="11514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Transbordo</a:t>
              </a:r>
            </a:p>
          </p:txBody>
        </p:sp>
        <p:sp>
          <p:nvSpPr>
            <p:cNvPr id="254" name="Fluxograma: Conector 253">
              <a:extLst>
                <a:ext uri="{FF2B5EF4-FFF2-40B4-BE49-F238E27FC236}">
                  <a16:creationId xmlns:a16="http://schemas.microsoft.com/office/drawing/2014/main" id="{3744632F-941E-44FA-9E44-6870AC93B0B1}"/>
                </a:ext>
              </a:extLst>
            </p:cNvPr>
            <p:cNvSpPr/>
            <p:nvPr/>
          </p:nvSpPr>
          <p:spPr>
            <a:xfrm>
              <a:off x="3383658" y="2915392"/>
              <a:ext cx="217093" cy="217093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pt-BR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" name="Fluxograma: Conector 4">
              <a:extLst>
                <a:ext uri="{FF2B5EF4-FFF2-40B4-BE49-F238E27FC236}">
                  <a16:creationId xmlns:a16="http://schemas.microsoft.com/office/drawing/2014/main" id="{C376D600-061D-59B9-0D4A-4D005E74449B}"/>
                </a:ext>
              </a:extLst>
            </p:cNvPr>
            <p:cNvSpPr/>
            <p:nvPr/>
          </p:nvSpPr>
          <p:spPr>
            <a:xfrm>
              <a:off x="1134010" y="3588444"/>
              <a:ext cx="217093" cy="217093"/>
            </a:xfrm>
            <a:prstGeom prst="flowChartConnector">
              <a:avLst/>
            </a:prstGeom>
            <a:gradFill>
              <a:gsLst>
                <a:gs pos="0">
                  <a:srgbClr val="FF0000"/>
                </a:gs>
                <a:gs pos="76000">
                  <a:srgbClr val="FF0000"/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pt-BR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" name="Fluxograma: Conector 8">
              <a:extLst>
                <a:ext uri="{FF2B5EF4-FFF2-40B4-BE49-F238E27FC236}">
                  <a16:creationId xmlns:a16="http://schemas.microsoft.com/office/drawing/2014/main" id="{FC9FB942-AADA-1226-3F2C-3B3FCF4DFCE2}"/>
                </a:ext>
              </a:extLst>
            </p:cNvPr>
            <p:cNvSpPr/>
            <p:nvPr/>
          </p:nvSpPr>
          <p:spPr>
            <a:xfrm>
              <a:off x="3208595" y="1866432"/>
              <a:ext cx="217093" cy="217093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pt-BR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20" name="Fluxograma: Conector 219">
              <a:extLst>
                <a:ext uri="{FF2B5EF4-FFF2-40B4-BE49-F238E27FC236}">
                  <a16:creationId xmlns:a16="http://schemas.microsoft.com/office/drawing/2014/main" id="{3CE28B31-E6E9-41F1-BD41-D90C6D124F0E}"/>
                </a:ext>
              </a:extLst>
            </p:cNvPr>
            <p:cNvSpPr/>
            <p:nvPr/>
          </p:nvSpPr>
          <p:spPr>
            <a:xfrm>
              <a:off x="1190095" y="3479898"/>
              <a:ext cx="217093" cy="217093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pt-BR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1C0EA2A3-FDCD-027A-9266-D2F277BA8B4A}"/>
                </a:ext>
              </a:extLst>
            </p:cNvPr>
            <p:cNvCxnSpPr>
              <a:cxnSpLocks/>
              <a:stCxn id="9" idx="7"/>
            </p:cNvCxnSpPr>
            <p:nvPr/>
          </p:nvCxnSpPr>
          <p:spPr>
            <a:xfrm flipV="1">
              <a:off x="3393895" y="1384112"/>
              <a:ext cx="606218" cy="514113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90C0A6E5-A316-45AD-5C4B-9CC9259A402E}"/>
                </a:ext>
              </a:extLst>
            </p:cNvPr>
            <p:cNvCxnSpPr>
              <a:cxnSpLocks/>
            </p:cNvCxnSpPr>
            <p:nvPr/>
          </p:nvCxnSpPr>
          <p:spPr>
            <a:xfrm>
              <a:off x="4000113" y="1384112"/>
              <a:ext cx="2130452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115F382F-E20D-FA5B-D29F-3FE5FD855BF7}"/>
                </a:ext>
              </a:extLst>
            </p:cNvPr>
            <p:cNvSpPr txBox="1"/>
            <p:nvPr/>
          </p:nvSpPr>
          <p:spPr>
            <a:xfrm>
              <a:off x="3936692" y="1362547"/>
              <a:ext cx="23026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Capacidade tratamento 750 t/dia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3DABE8AE-ADEA-9C9A-C76E-8A4372556F70}"/>
                </a:ext>
              </a:extLst>
            </p:cNvPr>
            <p:cNvSpPr txBox="1"/>
            <p:nvPr/>
          </p:nvSpPr>
          <p:spPr>
            <a:xfrm>
              <a:off x="3999915" y="1570039"/>
              <a:ext cx="2239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Recuperação Produtos 200 t/dia</a:t>
              </a: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0B0182B1-7470-F723-35F8-D502BBB9F9C6}"/>
                </a:ext>
              </a:extLst>
            </p:cNvPr>
            <p:cNvCxnSpPr>
              <a:cxnSpLocks/>
              <a:stCxn id="254" idx="3"/>
            </p:cNvCxnSpPr>
            <p:nvPr/>
          </p:nvCxnSpPr>
          <p:spPr>
            <a:xfrm flipH="1">
              <a:off x="2529402" y="3100692"/>
              <a:ext cx="886049" cy="430206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A65B3B9F-F0CE-CF49-F672-9D66069469FD}"/>
                </a:ext>
              </a:extLst>
            </p:cNvPr>
            <p:cNvSpPr txBox="1"/>
            <p:nvPr/>
          </p:nvSpPr>
          <p:spPr>
            <a:xfrm>
              <a:off x="2471673" y="3534361"/>
              <a:ext cx="24229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Capacidade tratamento 2.800 t/dia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4BFC0017-199E-E47C-E5C2-AE68B642FCA5}"/>
                </a:ext>
              </a:extLst>
            </p:cNvPr>
            <p:cNvSpPr txBox="1"/>
            <p:nvPr/>
          </p:nvSpPr>
          <p:spPr>
            <a:xfrm>
              <a:off x="2534896" y="3778739"/>
              <a:ext cx="23596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Recuperação Produtos 1.600 t/dia</a:t>
              </a:r>
            </a:p>
          </p:txBody>
        </p: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760B14-33E0-2513-8B87-E621EBFD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529402" y="3534361"/>
              <a:ext cx="2229467" cy="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987E61B3-3F0C-F59A-112F-032A9C792738}"/>
                </a:ext>
              </a:extLst>
            </p:cNvPr>
            <p:cNvSpPr txBox="1"/>
            <p:nvPr/>
          </p:nvSpPr>
          <p:spPr>
            <a:xfrm>
              <a:off x="2687566" y="4026580"/>
              <a:ext cx="2207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Tratamento Térmico 1.000 t/dia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6A0B1436-987E-1D1F-427E-231BBBD5DCE6}"/>
                </a:ext>
              </a:extLst>
            </p:cNvPr>
            <p:cNvCxnSpPr>
              <a:cxnSpLocks/>
              <a:stCxn id="220" idx="5"/>
            </p:cNvCxnSpPr>
            <p:nvPr/>
          </p:nvCxnSpPr>
          <p:spPr>
            <a:xfrm>
              <a:off x="1375395" y="3665198"/>
              <a:ext cx="872850" cy="1259923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F91ABFE7-28D4-4424-5230-55C6D525D7FB}"/>
                </a:ext>
              </a:extLst>
            </p:cNvPr>
            <p:cNvSpPr txBox="1"/>
            <p:nvPr/>
          </p:nvSpPr>
          <p:spPr>
            <a:xfrm>
              <a:off x="2074348" y="4925121"/>
              <a:ext cx="24229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Capacidade tratamento 2.800 t/dia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2EF2570B-3F9F-CF20-8CB3-DAE680EE1112}"/>
                </a:ext>
              </a:extLst>
            </p:cNvPr>
            <p:cNvSpPr txBox="1"/>
            <p:nvPr/>
          </p:nvSpPr>
          <p:spPr>
            <a:xfrm>
              <a:off x="2257797" y="5169499"/>
              <a:ext cx="2239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Recuperação Produtos 480 t/dia</a:t>
              </a:r>
            </a:p>
          </p:txBody>
        </p: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12D8E5D6-9694-FB4A-EC2E-0376B738C847}"/>
                </a:ext>
              </a:extLst>
            </p:cNvPr>
            <p:cNvCxnSpPr>
              <a:cxnSpLocks/>
            </p:cNvCxnSpPr>
            <p:nvPr/>
          </p:nvCxnSpPr>
          <p:spPr>
            <a:xfrm>
              <a:off x="2248245" y="4925121"/>
              <a:ext cx="2113299" cy="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B275EB45-0214-4C10-A61A-2844EB0D070F}"/>
                </a:ext>
              </a:extLst>
            </p:cNvPr>
            <p:cNvSpPr txBox="1"/>
            <p:nvPr/>
          </p:nvSpPr>
          <p:spPr>
            <a:xfrm>
              <a:off x="2404611" y="5417340"/>
              <a:ext cx="2207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Tratamento Térmico 1.000 t/dia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88D911EB-8546-E5E0-C3CE-1962DFCFFBA9}"/>
                </a:ext>
              </a:extLst>
            </p:cNvPr>
            <p:cNvSpPr txBox="1"/>
            <p:nvPr/>
          </p:nvSpPr>
          <p:spPr>
            <a:xfrm>
              <a:off x="2572891" y="4632542"/>
              <a:ext cx="1388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Ecoparque</a:t>
              </a:r>
              <a:r>
                <a:rPr lang="pt-BR" sz="1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Sul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1C81FAE1-0307-9D4B-18C7-9971BDD6A875}"/>
                </a:ext>
              </a:extLst>
            </p:cNvPr>
            <p:cNvSpPr txBox="1"/>
            <p:nvPr/>
          </p:nvSpPr>
          <p:spPr>
            <a:xfrm>
              <a:off x="2927211" y="3235761"/>
              <a:ext cx="15700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Ecoparque</a:t>
              </a:r>
              <a:r>
                <a:rPr lang="pt-BR" sz="1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Leste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74A08212-E180-75D4-6DA5-B688DE942BBF}"/>
                </a:ext>
              </a:extLst>
            </p:cNvPr>
            <p:cNvSpPr txBox="1"/>
            <p:nvPr/>
          </p:nvSpPr>
          <p:spPr>
            <a:xfrm>
              <a:off x="4294834" y="1088138"/>
              <a:ext cx="16496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TM Transferência</a:t>
              </a:r>
            </a:p>
          </p:txBody>
        </p: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AC2A361B-36A1-1AEC-B876-B0F76524C996}"/>
                </a:ext>
              </a:extLst>
            </p:cNvPr>
            <p:cNvCxnSpPr>
              <a:cxnSpLocks/>
              <a:stCxn id="218" idx="7"/>
            </p:cNvCxnSpPr>
            <p:nvPr/>
          </p:nvCxnSpPr>
          <p:spPr>
            <a:xfrm flipV="1">
              <a:off x="3773834" y="2418472"/>
              <a:ext cx="657330" cy="34487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0BF39596-BDE3-44FE-B8D0-113FCB23B16A}"/>
                </a:ext>
              </a:extLst>
            </p:cNvPr>
            <p:cNvSpPr txBox="1"/>
            <p:nvPr/>
          </p:nvSpPr>
          <p:spPr>
            <a:xfrm>
              <a:off x="4919035" y="2447310"/>
              <a:ext cx="891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pt-B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2.200 t/dia</a:t>
              </a:r>
            </a:p>
          </p:txBody>
        </p: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C26F0A86-483B-5D43-B432-957B079481EB}"/>
                </a:ext>
              </a:extLst>
            </p:cNvPr>
            <p:cNvCxnSpPr>
              <a:cxnSpLocks/>
            </p:cNvCxnSpPr>
            <p:nvPr/>
          </p:nvCxnSpPr>
          <p:spPr>
            <a:xfrm>
              <a:off x="4431164" y="2421935"/>
              <a:ext cx="222946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C84AB117-A5F8-B80A-397C-D3088139C082}"/>
                </a:ext>
              </a:extLst>
            </p:cNvPr>
            <p:cNvSpPr txBox="1"/>
            <p:nvPr/>
          </p:nvSpPr>
          <p:spPr>
            <a:xfrm>
              <a:off x="4828973" y="2123335"/>
              <a:ext cx="10736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Aterro CTL</a:t>
              </a:r>
            </a:p>
          </p:txBody>
        </p:sp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FB61DA06-D9FC-1652-1440-388C408C9FA5}"/>
                </a:ext>
              </a:extLst>
            </p:cNvPr>
            <p:cNvSpPr txBox="1"/>
            <p:nvPr/>
          </p:nvSpPr>
          <p:spPr>
            <a:xfrm>
              <a:off x="116442" y="3609462"/>
              <a:ext cx="11514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Transbordo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6E1B0AF-C5E9-0E09-4088-013956BC37FA}"/>
                </a:ext>
              </a:extLst>
            </p:cNvPr>
            <p:cNvSpPr txBox="1"/>
            <p:nvPr/>
          </p:nvSpPr>
          <p:spPr>
            <a:xfrm>
              <a:off x="2572891" y="5865316"/>
              <a:ext cx="59402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pt-BR" sz="1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Aumento Resíduos Secos Recuperados na Coleta Seletiva – 300t/dia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36BCFE67-1F29-2F72-5DA6-B4E91024383D}"/>
                </a:ext>
              </a:extLst>
            </p:cNvPr>
            <p:cNvCxnSpPr>
              <a:cxnSpLocks/>
            </p:cNvCxnSpPr>
            <p:nvPr/>
          </p:nvCxnSpPr>
          <p:spPr>
            <a:xfrm>
              <a:off x="1375395" y="5348851"/>
              <a:ext cx="1275212" cy="882168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836734E2-2FB2-EB9F-BAB3-FACC29712BCD}"/>
                </a:ext>
              </a:extLst>
            </p:cNvPr>
            <p:cNvCxnSpPr>
              <a:cxnSpLocks/>
            </p:cNvCxnSpPr>
            <p:nvPr/>
          </p:nvCxnSpPr>
          <p:spPr>
            <a:xfrm>
              <a:off x="2642696" y="6231019"/>
              <a:ext cx="5742235" cy="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A486185D-316A-E0E2-87EE-F930BB211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238" y="56170"/>
            <a:ext cx="715738" cy="213553"/>
          </a:xfrm>
          <a:prstGeom prst="rect">
            <a:avLst/>
          </a:prstGeom>
        </p:spPr>
      </p:pic>
      <p:sp>
        <p:nvSpPr>
          <p:cNvPr id="20" name="Título 2">
            <a:extLst>
              <a:ext uri="{FF2B5EF4-FFF2-40B4-BE49-F238E27FC236}">
                <a16:creationId xmlns:a16="http://schemas.microsoft.com/office/drawing/2014/main" id="{CDAB069D-4764-8436-B0EE-02586C2B4066}"/>
              </a:ext>
            </a:extLst>
          </p:cNvPr>
          <p:cNvSpPr txBox="1">
            <a:spLocks/>
          </p:cNvSpPr>
          <p:nvPr/>
        </p:nvSpPr>
        <p:spPr>
          <a:xfrm>
            <a:off x="0" y="6037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rgbClr val="03A75D"/>
                </a:solidFill>
                <a:latin typeface="Prompt" panose="00000500000000000000" pitchFamily="2" charset="-34"/>
                <a:cs typeface="Prompt" panose="00000500000000000000" pitchFamily="2" charset="-34"/>
              </a:defRPr>
            </a:lvl1pPr>
          </a:lstStyle>
          <a:p>
            <a:r>
              <a:rPr lang="pt-BR" dirty="0"/>
              <a:t>Gestão de Resíduos Sólidos Domiciliares – Cenário Futuro</a:t>
            </a:r>
          </a:p>
        </p:txBody>
      </p:sp>
    </p:spTree>
    <p:extLst>
      <p:ext uri="{BB962C8B-B14F-4D97-AF65-F5344CB8AC3E}">
        <p14:creationId xmlns:p14="http://schemas.microsoft.com/office/powerpoint/2010/main" val="1488348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494B810-6A2E-9F89-445D-BE1F6D04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45" y="185769"/>
            <a:ext cx="10682310" cy="667223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AC75D98-313B-8F86-91C9-A2118E21FE9B}"/>
              </a:ext>
            </a:extLst>
          </p:cNvPr>
          <p:cNvSpPr/>
          <p:nvPr/>
        </p:nvSpPr>
        <p:spPr>
          <a:xfrm>
            <a:off x="5929745" y="267855"/>
            <a:ext cx="286328" cy="474749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4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seu do Ipiranga reabre após nove anos e uma reforma de R$ 235 milhões |  Artes visuais | O Globo">
            <a:extLst>
              <a:ext uri="{FF2B5EF4-FFF2-40B4-BE49-F238E27FC236}">
                <a16:creationId xmlns:a16="http://schemas.microsoft.com/office/drawing/2014/main" id="{A2D55C33-BCDB-B18C-6676-6195CA37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" y="9348"/>
            <a:ext cx="12169526" cy="684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D526B60-4493-CE12-2B9F-E20C280F132D}"/>
              </a:ext>
            </a:extLst>
          </p:cNvPr>
          <p:cNvGrpSpPr/>
          <p:nvPr/>
        </p:nvGrpSpPr>
        <p:grpSpPr>
          <a:xfrm>
            <a:off x="-34558" y="-50801"/>
            <a:ext cx="12258284" cy="6896100"/>
            <a:chOff x="-927742" y="-157484"/>
            <a:chExt cx="12258284" cy="689610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D97D63F-90C5-46B2-8716-3A1D14C76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60" r="45585"/>
            <a:stretch/>
          </p:blipFill>
          <p:spPr>
            <a:xfrm>
              <a:off x="-927742" y="-157484"/>
              <a:ext cx="12258284" cy="6896100"/>
            </a:xfrm>
            <a:prstGeom prst="rect">
              <a:avLst/>
            </a:prstGeom>
          </p:spPr>
        </p:pic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DAF5F698-A757-E824-8993-FEC23627C3D8}"/>
                </a:ext>
              </a:extLst>
            </p:cNvPr>
            <p:cNvSpPr/>
            <p:nvPr/>
          </p:nvSpPr>
          <p:spPr>
            <a:xfrm>
              <a:off x="-893184" y="-97335"/>
              <a:ext cx="3670300" cy="4451343"/>
            </a:xfrm>
            <a:custGeom>
              <a:avLst/>
              <a:gdLst>
                <a:gd name="connsiteX0" fmla="*/ 3674378 w 3674378"/>
                <a:gd name="connsiteY0" fmla="*/ 0 h 4437776"/>
                <a:gd name="connsiteX1" fmla="*/ 0 w 3674378"/>
                <a:gd name="connsiteY1" fmla="*/ 4437776 h 4437776"/>
                <a:gd name="connsiteX2" fmla="*/ 8389 w 3674378"/>
                <a:gd name="connsiteY2" fmla="*/ 0 h 4437776"/>
                <a:gd name="connsiteX3" fmla="*/ 3674378 w 3674378"/>
                <a:gd name="connsiteY3" fmla="*/ 0 h 443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378" h="4437776">
                  <a:moveTo>
                    <a:pt x="3674378" y="0"/>
                  </a:moveTo>
                  <a:lnTo>
                    <a:pt x="0" y="4437776"/>
                  </a:lnTo>
                  <a:cubicBezTo>
                    <a:pt x="2796" y="2958517"/>
                    <a:pt x="5593" y="1479259"/>
                    <a:pt x="8389" y="0"/>
                  </a:cubicBezTo>
                  <a:lnTo>
                    <a:pt x="36743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1DD3B7D-0C27-4E8D-AA53-9EF80CF01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604" t="22446" r="18707"/>
            <a:stretch/>
          </p:blipFill>
          <p:spPr>
            <a:xfrm>
              <a:off x="-877182" y="-106481"/>
              <a:ext cx="12192000" cy="5590241"/>
            </a:xfrm>
            <a:prstGeom prst="rect">
              <a:avLst/>
            </a:prstGeom>
            <a:effectLst>
              <a:outerShdw blurRad="381000" dist="1143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1C0339C-D00A-463D-90C3-48F0F90B4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411074" y="512854"/>
              <a:ext cx="1121274" cy="334505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355FEE-CECF-4447-9615-8D4A98172D93}"/>
              </a:ext>
            </a:extLst>
          </p:cNvPr>
          <p:cNvSpPr txBox="1"/>
          <p:nvPr/>
        </p:nvSpPr>
        <p:spPr>
          <a:xfrm>
            <a:off x="1702435" y="3397249"/>
            <a:ext cx="977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70000"/>
                    </a:prst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ECOPARQUE SÃO PAULO LESTE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440A615-F8F6-465C-B3A0-C7C178C87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7416" y="6791325"/>
            <a:ext cx="12384000" cy="1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30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1F0D270A-2F42-F2C2-A5F5-77364908F6CA}"/>
              </a:ext>
            </a:extLst>
          </p:cNvPr>
          <p:cNvGrpSpPr/>
          <p:nvPr/>
        </p:nvGrpSpPr>
        <p:grpSpPr>
          <a:xfrm>
            <a:off x="131804" y="1364988"/>
            <a:ext cx="6743450" cy="751483"/>
            <a:chOff x="132520" y="4631117"/>
            <a:chExt cx="7792997" cy="1016558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EA5E1DC6-69AE-A9AB-7366-855D0B4352A7}"/>
                </a:ext>
              </a:extLst>
            </p:cNvPr>
            <p:cNvSpPr/>
            <p:nvPr/>
          </p:nvSpPr>
          <p:spPr>
            <a:xfrm>
              <a:off x="132520" y="4631117"/>
              <a:ext cx="7792997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spaço Reservado para Conteúdo 1">
              <a:extLst>
                <a:ext uri="{FF2B5EF4-FFF2-40B4-BE49-F238E27FC236}">
                  <a16:creationId xmlns:a16="http://schemas.microsoft.com/office/drawing/2014/main" id="{DF086D9B-40C8-145A-FBDD-3CB5A6A0880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8099" y="4690091"/>
              <a:ext cx="6174513" cy="957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Unidade de Segregação Mecanizada – Etapa I </a:t>
              </a:r>
              <a:r>
                <a:rPr lang="pt-BR" altLang="pt-BR" sz="2000" dirty="0">
                  <a:solidFill>
                    <a:schemeClr val="bg1">
                      <a:lumMod val="65000"/>
                    </a:schemeClr>
                  </a:solidFill>
                </a:rPr>
                <a:t>(Tratamento Mecânico)</a:t>
              </a: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4AC4113A-DAF7-0FEA-6DCA-B6D17DF7BA57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14" name="Imagem 13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9E53BC84-2241-B4F3-D74E-1EB796FD4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ED6522C-B111-7A6B-FC84-00CC4C6CED21}"/>
              </a:ext>
            </a:extLst>
          </p:cNvPr>
          <p:cNvGrpSpPr/>
          <p:nvPr/>
        </p:nvGrpSpPr>
        <p:grpSpPr>
          <a:xfrm>
            <a:off x="131804" y="2277645"/>
            <a:ext cx="6743449" cy="750820"/>
            <a:chOff x="132520" y="4631117"/>
            <a:chExt cx="7792996" cy="1015662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BDFA43D1-5373-F606-2B47-DA12EB0FEE28}"/>
                </a:ext>
              </a:extLst>
            </p:cNvPr>
            <p:cNvSpPr/>
            <p:nvPr/>
          </p:nvSpPr>
          <p:spPr>
            <a:xfrm>
              <a:off x="132520" y="4631117"/>
              <a:ext cx="7792996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spaço Reservado para Conteúdo 1">
              <a:extLst>
                <a:ext uri="{FF2B5EF4-FFF2-40B4-BE49-F238E27FC236}">
                  <a16:creationId xmlns:a16="http://schemas.microsoft.com/office/drawing/2014/main" id="{B6D4AE9E-4F5B-469E-F7DF-07AEDE019FC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2762" y="4660153"/>
              <a:ext cx="6174512" cy="957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Unidade de Tratamento Fração Biológica Etapa I </a:t>
              </a: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5D98A95-74CC-449C-A4A9-3B44337281FF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19" name="Imagem 18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5FFF2301-F837-4870-D97E-9C9D3F63C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9BA46EE-5599-2FE4-4B8A-4974286DE6E7}"/>
              </a:ext>
            </a:extLst>
          </p:cNvPr>
          <p:cNvGrpSpPr/>
          <p:nvPr/>
        </p:nvGrpSpPr>
        <p:grpSpPr>
          <a:xfrm>
            <a:off x="131804" y="4135578"/>
            <a:ext cx="6743449" cy="790289"/>
            <a:chOff x="132520" y="4631117"/>
            <a:chExt cx="7792996" cy="1069053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77C9973F-CCCA-1407-11E8-77E9A2DAA51C}"/>
                </a:ext>
              </a:extLst>
            </p:cNvPr>
            <p:cNvSpPr/>
            <p:nvPr/>
          </p:nvSpPr>
          <p:spPr>
            <a:xfrm>
              <a:off x="132520" y="4631118"/>
              <a:ext cx="7792996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spaço Reservado para Conteúdo 1">
              <a:extLst>
                <a:ext uri="{FF2B5EF4-FFF2-40B4-BE49-F238E27FC236}">
                  <a16:creationId xmlns:a16="http://schemas.microsoft.com/office/drawing/2014/main" id="{8F4892D3-7BEA-0FC0-45D7-E4377C53BB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3661" y="4742587"/>
              <a:ext cx="6174512" cy="957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Espaço para Novas Tecnologias de Tratamento – Etapa II</a:t>
              </a:r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D165F17F-E84D-1002-D1DE-A8C35252387C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24" name="Imagem 23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CDC24B29-CB68-D6C0-1054-4936C4C0A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EAF03EE0-E2A4-6784-F5DE-46C9FD01EF81}"/>
              </a:ext>
            </a:extLst>
          </p:cNvPr>
          <p:cNvGrpSpPr/>
          <p:nvPr/>
        </p:nvGrpSpPr>
        <p:grpSpPr>
          <a:xfrm>
            <a:off x="131803" y="5048237"/>
            <a:ext cx="6743449" cy="767693"/>
            <a:chOff x="132520" y="4631117"/>
            <a:chExt cx="7792996" cy="1038487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B8380A5E-74B0-C269-FE5A-99F82136B777}"/>
                </a:ext>
              </a:extLst>
            </p:cNvPr>
            <p:cNvSpPr/>
            <p:nvPr/>
          </p:nvSpPr>
          <p:spPr>
            <a:xfrm>
              <a:off x="132520" y="4631117"/>
              <a:ext cx="7792996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spaço Reservado para Conteúdo 1">
              <a:extLst>
                <a:ext uri="{FF2B5EF4-FFF2-40B4-BE49-F238E27FC236}">
                  <a16:creationId xmlns:a16="http://schemas.microsoft.com/office/drawing/2014/main" id="{CD87DA54-32DC-56D1-33B4-FFC7415719D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3968" y="4712020"/>
              <a:ext cx="6604621" cy="957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Centro de Treinamento Ambiental e Técnico – Etapa II</a:t>
              </a: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71E20DAF-8A33-7AB9-035D-D253AE70039F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29" name="Imagem 28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CB7EFA13-8D61-1263-99B3-982C4F6F7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00758BA7-3014-2BDA-4ABE-83D32BE34D99}"/>
              </a:ext>
            </a:extLst>
          </p:cNvPr>
          <p:cNvGrpSpPr/>
          <p:nvPr/>
        </p:nvGrpSpPr>
        <p:grpSpPr>
          <a:xfrm>
            <a:off x="131804" y="3212765"/>
            <a:ext cx="6743449" cy="760975"/>
            <a:chOff x="132520" y="4631117"/>
            <a:chExt cx="7792996" cy="1029398"/>
          </a:xfrm>
        </p:grpSpPr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A1A4E206-42DA-6D2B-4F6F-E22BE544B7B2}"/>
                </a:ext>
              </a:extLst>
            </p:cNvPr>
            <p:cNvSpPr/>
            <p:nvPr/>
          </p:nvSpPr>
          <p:spPr>
            <a:xfrm>
              <a:off x="132520" y="4631117"/>
              <a:ext cx="7792996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spaço Reservado para Conteúdo 1">
              <a:extLst>
                <a:ext uri="{FF2B5EF4-FFF2-40B4-BE49-F238E27FC236}">
                  <a16:creationId xmlns:a16="http://schemas.microsoft.com/office/drawing/2014/main" id="{9E31A706-5639-6D58-20FF-4BF3891647D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3967" y="4702931"/>
              <a:ext cx="6174512" cy="957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Unidade de Recuperação Energética - Etapa II</a:t>
              </a:r>
              <a:endParaRPr lang="pt-BR" altLang="pt-BR" sz="2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C94428D0-DAD1-0CF2-91C7-A0D98079F14F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39" name="Imagem 38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C8C32800-F516-7D16-83BE-BCF4A95C5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sp>
        <p:nvSpPr>
          <p:cNvPr id="42" name="Textplatzhalter 1">
            <a:extLst>
              <a:ext uri="{FF2B5EF4-FFF2-40B4-BE49-F238E27FC236}">
                <a16:creationId xmlns:a16="http://schemas.microsoft.com/office/drawing/2014/main" id="{4FC37CAD-8F7D-D6A0-A9CA-EFD0850A1FF0}"/>
              </a:ext>
            </a:extLst>
          </p:cNvPr>
          <p:cNvSpPr txBox="1">
            <a:spLocks/>
          </p:cNvSpPr>
          <p:nvPr/>
        </p:nvSpPr>
        <p:spPr>
          <a:xfrm>
            <a:off x="1286933" y="239009"/>
            <a:ext cx="9618134" cy="751025"/>
          </a:xfrm>
          <a:prstGeom prst="rect">
            <a:avLst/>
          </a:prstGeom>
        </p:spPr>
        <p:txBody>
          <a:bodyPr/>
          <a:lstStyle>
            <a:defPPr>
              <a:defRPr lang="en-BR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BR" spc="150" dirty="0" err="1">
                <a:solidFill>
                  <a:srgbClr val="03A75D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Ecoparque</a:t>
            </a:r>
            <a:r>
              <a:rPr lang="pt-BR" spc="150" dirty="0">
                <a:solidFill>
                  <a:srgbClr val="03A75D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São Paulo Leste</a:t>
            </a:r>
            <a:endParaRPr lang="de-DE" spc="150" dirty="0">
              <a:solidFill>
                <a:srgbClr val="03A75D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275B2FFE-736F-5E53-F2D7-C3D8A93C312A}"/>
              </a:ext>
            </a:extLst>
          </p:cNvPr>
          <p:cNvGrpSpPr/>
          <p:nvPr/>
        </p:nvGrpSpPr>
        <p:grpSpPr>
          <a:xfrm>
            <a:off x="131803" y="5928133"/>
            <a:ext cx="6743449" cy="750820"/>
            <a:chOff x="132520" y="4631117"/>
            <a:chExt cx="7792996" cy="1015662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46882BF3-C0AE-5739-4A65-FF078CA1B667}"/>
                </a:ext>
              </a:extLst>
            </p:cNvPr>
            <p:cNvSpPr/>
            <p:nvPr/>
          </p:nvSpPr>
          <p:spPr>
            <a:xfrm>
              <a:off x="132520" y="4631117"/>
              <a:ext cx="7792996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Espaço Reservado para Conteúdo 1">
              <a:extLst>
                <a:ext uri="{FF2B5EF4-FFF2-40B4-BE49-F238E27FC236}">
                  <a16:creationId xmlns:a16="http://schemas.microsoft.com/office/drawing/2014/main" id="{25583804-8F22-0228-1B41-315BB1E5AD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3662" y="4868326"/>
              <a:ext cx="6604621" cy="541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Parque de Uso Público – Etapa II</a:t>
              </a: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C079C40E-DDF9-B2C4-D39D-B2DE8E5A4A87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47" name="Imagem 46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9E294A1D-A360-E7A7-0872-FE5C73256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6B27F25-2692-8233-076E-E4FD9B9D1B3A}"/>
              </a:ext>
            </a:extLst>
          </p:cNvPr>
          <p:cNvGrpSpPr/>
          <p:nvPr/>
        </p:nvGrpSpPr>
        <p:grpSpPr>
          <a:xfrm>
            <a:off x="5934979" y="2425601"/>
            <a:ext cx="6179830" cy="4170773"/>
            <a:chOff x="1803646" y="1020932"/>
            <a:chExt cx="8584709" cy="5793828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5DE6B41D-D7D5-39E2-FC81-08DCB6781F7F}"/>
                </a:ext>
              </a:extLst>
            </p:cNvPr>
            <p:cNvGrpSpPr/>
            <p:nvPr/>
          </p:nvGrpSpPr>
          <p:grpSpPr>
            <a:xfrm>
              <a:off x="1803646" y="1020932"/>
              <a:ext cx="8584709" cy="5793828"/>
              <a:chOff x="1803646" y="1020932"/>
              <a:chExt cx="8584709" cy="5793828"/>
            </a:xfrm>
          </p:grpSpPr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B03BBABD-5184-C143-DD6D-83F2DD3EEF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292" r="4292"/>
              <a:stretch/>
            </p:blipFill>
            <p:spPr>
              <a:xfrm>
                <a:off x="1803646" y="1020932"/>
                <a:ext cx="8584709" cy="579382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" name="Forma Livre: Forma 7">
                <a:extLst>
                  <a:ext uri="{FF2B5EF4-FFF2-40B4-BE49-F238E27FC236}">
                    <a16:creationId xmlns:a16="http://schemas.microsoft.com/office/drawing/2014/main" id="{1CB05642-F202-C315-D9B5-FDE74F0148F7}"/>
                  </a:ext>
                </a:extLst>
              </p:cNvPr>
              <p:cNvSpPr/>
              <p:nvPr/>
            </p:nvSpPr>
            <p:spPr>
              <a:xfrm>
                <a:off x="3078480" y="2537460"/>
                <a:ext cx="3832860" cy="3009900"/>
              </a:xfrm>
              <a:custGeom>
                <a:avLst/>
                <a:gdLst>
                  <a:gd name="connsiteX0" fmla="*/ 0 w 3832860"/>
                  <a:gd name="connsiteY0" fmla="*/ 3009900 h 3009900"/>
                  <a:gd name="connsiteX1" fmla="*/ 129540 w 3832860"/>
                  <a:gd name="connsiteY1" fmla="*/ 2575560 h 3009900"/>
                  <a:gd name="connsiteX2" fmla="*/ 0 w 3832860"/>
                  <a:gd name="connsiteY2" fmla="*/ 2506980 h 3009900"/>
                  <a:gd name="connsiteX3" fmla="*/ 899160 w 3832860"/>
                  <a:gd name="connsiteY3" fmla="*/ 1699260 h 3009900"/>
                  <a:gd name="connsiteX4" fmla="*/ 1287780 w 3832860"/>
                  <a:gd name="connsiteY4" fmla="*/ 1470660 h 3009900"/>
                  <a:gd name="connsiteX5" fmla="*/ 2522220 w 3832860"/>
                  <a:gd name="connsiteY5" fmla="*/ 83820 h 3009900"/>
                  <a:gd name="connsiteX6" fmla="*/ 2590800 w 3832860"/>
                  <a:gd name="connsiteY6" fmla="*/ 0 h 3009900"/>
                  <a:gd name="connsiteX7" fmla="*/ 3832860 w 3832860"/>
                  <a:gd name="connsiteY7" fmla="*/ 1074420 h 3009900"/>
                  <a:gd name="connsiteX8" fmla="*/ 2552700 w 3832860"/>
                  <a:gd name="connsiteY8" fmla="*/ 1958340 h 3009900"/>
                  <a:gd name="connsiteX9" fmla="*/ 1821180 w 3832860"/>
                  <a:gd name="connsiteY9" fmla="*/ 2453640 h 3009900"/>
                  <a:gd name="connsiteX10" fmla="*/ 1005840 w 3832860"/>
                  <a:gd name="connsiteY10" fmla="*/ 2788920 h 3009900"/>
                  <a:gd name="connsiteX11" fmla="*/ 464820 w 3832860"/>
                  <a:gd name="connsiteY11" fmla="*/ 2941320 h 3009900"/>
                  <a:gd name="connsiteX12" fmla="*/ 0 w 3832860"/>
                  <a:gd name="connsiteY12" fmla="*/ 3009900 h 300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2860" h="3009900">
                    <a:moveTo>
                      <a:pt x="0" y="3009900"/>
                    </a:moveTo>
                    <a:lnTo>
                      <a:pt x="129540" y="2575560"/>
                    </a:lnTo>
                    <a:lnTo>
                      <a:pt x="0" y="2506980"/>
                    </a:lnTo>
                    <a:lnTo>
                      <a:pt x="899160" y="1699260"/>
                    </a:lnTo>
                    <a:lnTo>
                      <a:pt x="1287780" y="1470660"/>
                    </a:lnTo>
                    <a:lnTo>
                      <a:pt x="2522220" y="83820"/>
                    </a:lnTo>
                    <a:lnTo>
                      <a:pt x="2590800" y="0"/>
                    </a:lnTo>
                    <a:lnTo>
                      <a:pt x="3832860" y="1074420"/>
                    </a:lnTo>
                    <a:lnTo>
                      <a:pt x="2552700" y="1958340"/>
                    </a:lnTo>
                    <a:lnTo>
                      <a:pt x="1821180" y="2453640"/>
                    </a:lnTo>
                    <a:lnTo>
                      <a:pt x="1005840" y="2788920"/>
                    </a:lnTo>
                    <a:lnTo>
                      <a:pt x="464820" y="2941320"/>
                    </a:lnTo>
                    <a:lnTo>
                      <a:pt x="0" y="3009900"/>
                    </a:lnTo>
                    <a:close/>
                  </a:path>
                </a:pathLst>
              </a:custGeom>
              <a:solidFill>
                <a:srgbClr val="FFC000">
                  <a:alpha val="30000"/>
                </a:srgbClr>
              </a:solidFill>
              <a:ln w="2222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Forma Livre: Forma 8">
                <a:extLst>
                  <a:ext uri="{FF2B5EF4-FFF2-40B4-BE49-F238E27FC236}">
                    <a16:creationId xmlns:a16="http://schemas.microsoft.com/office/drawing/2014/main" id="{20B545EE-663B-6305-F906-2A9AC3C9C0BB}"/>
                  </a:ext>
                </a:extLst>
              </p:cNvPr>
              <p:cNvSpPr/>
              <p:nvPr/>
            </p:nvSpPr>
            <p:spPr>
              <a:xfrm>
                <a:off x="5783580" y="1379220"/>
                <a:ext cx="1356360" cy="2103120"/>
              </a:xfrm>
              <a:custGeom>
                <a:avLst/>
                <a:gdLst>
                  <a:gd name="connsiteX0" fmla="*/ 1257300 w 1417320"/>
                  <a:gd name="connsiteY0" fmla="*/ 2042160 h 2042160"/>
                  <a:gd name="connsiteX1" fmla="*/ 0 w 1417320"/>
                  <a:gd name="connsiteY1" fmla="*/ 1021080 h 2042160"/>
                  <a:gd name="connsiteX2" fmla="*/ 38100 w 1417320"/>
                  <a:gd name="connsiteY2" fmla="*/ 952500 h 2042160"/>
                  <a:gd name="connsiteX3" fmla="*/ 45720 w 1417320"/>
                  <a:gd name="connsiteY3" fmla="*/ 899160 h 2042160"/>
                  <a:gd name="connsiteX4" fmla="*/ 22860 w 1417320"/>
                  <a:gd name="connsiteY4" fmla="*/ 861060 h 2042160"/>
                  <a:gd name="connsiteX5" fmla="*/ 22860 w 1417320"/>
                  <a:gd name="connsiteY5" fmla="*/ 861060 h 2042160"/>
                  <a:gd name="connsiteX6" fmla="*/ 30480 w 1417320"/>
                  <a:gd name="connsiteY6" fmla="*/ 754380 h 2042160"/>
                  <a:gd name="connsiteX7" fmla="*/ 114300 w 1417320"/>
                  <a:gd name="connsiteY7" fmla="*/ 708660 h 2042160"/>
                  <a:gd name="connsiteX8" fmla="*/ 175260 w 1417320"/>
                  <a:gd name="connsiteY8" fmla="*/ 678180 h 2042160"/>
                  <a:gd name="connsiteX9" fmla="*/ 220980 w 1417320"/>
                  <a:gd name="connsiteY9" fmla="*/ 617220 h 2042160"/>
                  <a:gd name="connsiteX10" fmla="*/ 251460 w 1417320"/>
                  <a:gd name="connsiteY10" fmla="*/ 502920 h 2042160"/>
                  <a:gd name="connsiteX11" fmla="*/ 236220 w 1417320"/>
                  <a:gd name="connsiteY11" fmla="*/ 388620 h 2042160"/>
                  <a:gd name="connsiteX12" fmla="*/ 190500 w 1417320"/>
                  <a:gd name="connsiteY12" fmla="*/ 251460 h 2042160"/>
                  <a:gd name="connsiteX13" fmla="*/ 106680 w 1417320"/>
                  <a:gd name="connsiteY13" fmla="*/ 121920 h 2042160"/>
                  <a:gd name="connsiteX14" fmla="*/ 7620 w 1417320"/>
                  <a:gd name="connsiteY14" fmla="*/ 15240 h 2042160"/>
                  <a:gd name="connsiteX15" fmla="*/ 38100 w 1417320"/>
                  <a:gd name="connsiteY15" fmla="*/ 0 h 2042160"/>
                  <a:gd name="connsiteX16" fmla="*/ 960120 w 1417320"/>
                  <a:gd name="connsiteY16" fmla="*/ 464820 h 2042160"/>
                  <a:gd name="connsiteX17" fmla="*/ 1150620 w 1417320"/>
                  <a:gd name="connsiteY17" fmla="*/ 556260 h 2042160"/>
                  <a:gd name="connsiteX18" fmla="*/ 1211580 w 1417320"/>
                  <a:gd name="connsiteY18" fmla="*/ 609600 h 2042160"/>
                  <a:gd name="connsiteX19" fmla="*/ 1257300 w 1417320"/>
                  <a:gd name="connsiteY19" fmla="*/ 685800 h 2042160"/>
                  <a:gd name="connsiteX20" fmla="*/ 1257300 w 1417320"/>
                  <a:gd name="connsiteY20" fmla="*/ 754380 h 2042160"/>
                  <a:gd name="connsiteX21" fmla="*/ 1257300 w 1417320"/>
                  <a:gd name="connsiteY21" fmla="*/ 815340 h 2042160"/>
                  <a:gd name="connsiteX22" fmla="*/ 1264920 w 1417320"/>
                  <a:gd name="connsiteY22" fmla="*/ 906780 h 2042160"/>
                  <a:gd name="connsiteX23" fmla="*/ 1341120 w 1417320"/>
                  <a:gd name="connsiteY23" fmla="*/ 1013460 h 2042160"/>
                  <a:gd name="connsiteX24" fmla="*/ 1348740 w 1417320"/>
                  <a:gd name="connsiteY24" fmla="*/ 1150620 h 2042160"/>
                  <a:gd name="connsiteX25" fmla="*/ 1379220 w 1417320"/>
                  <a:gd name="connsiteY25" fmla="*/ 1287780 h 2042160"/>
                  <a:gd name="connsiteX26" fmla="*/ 1409700 w 1417320"/>
                  <a:gd name="connsiteY26" fmla="*/ 1379220 h 2042160"/>
                  <a:gd name="connsiteX27" fmla="*/ 1417320 w 1417320"/>
                  <a:gd name="connsiteY27" fmla="*/ 1470660 h 2042160"/>
                  <a:gd name="connsiteX28" fmla="*/ 1363980 w 1417320"/>
                  <a:gd name="connsiteY28" fmla="*/ 1569720 h 2042160"/>
                  <a:gd name="connsiteX29" fmla="*/ 1303020 w 1417320"/>
                  <a:gd name="connsiteY29" fmla="*/ 1661160 h 2042160"/>
                  <a:gd name="connsiteX30" fmla="*/ 1287780 w 1417320"/>
                  <a:gd name="connsiteY30" fmla="*/ 1752600 h 2042160"/>
                  <a:gd name="connsiteX31" fmla="*/ 1287780 w 1417320"/>
                  <a:gd name="connsiteY31" fmla="*/ 1828800 h 2042160"/>
                  <a:gd name="connsiteX32" fmla="*/ 1348740 w 1417320"/>
                  <a:gd name="connsiteY32" fmla="*/ 1927860 h 2042160"/>
                  <a:gd name="connsiteX33" fmla="*/ 1257300 w 1417320"/>
                  <a:gd name="connsiteY33" fmla="*/ 2042160 h 2042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17320" h="2042160">
                    <a:moveTo>
                      <a:pt x="1257300" y="2042160"/>
                    </a:moveTo>
                    <a:lnTo>
                      <a:pt x="0" y="1021080"/>
                    </a:lnTo>
                    <a:lnTo>
                      <a:pt x="38100" y="952500"/>
                    </a:lnTo>
                    <a:lnTo>
                      <a:pt x="45720" y="899160"/>
                    </a:lnTo>
                    <a:lnTo>
                      <a:pt x="22860" y="861060"/>
                    </a:lnTo>
                    <a:lnTo>
                      <a:pt x="22860" y="861060"/>
                    </a:lnTo>
                    <a:lnTo>
                      <a:pt x="30480" y="754380"/>
                    </a:lnTo>
                    <a:lnTo>
                      <a:pt x="114300" y="708660"/>
                    </a:lnTo>
                    <a:lnTo>
                      <a:pt x="175260" y="678180"/>
                    </a:lnTo>
                    <a:lnTo>
                      <a:pt x="220980" y="617220"/>
                    </a:lnTo>
                    <a:lnTo>
                      <a:pt x="251460" y="502920"/>
                    </a:lnTo>
                    <a:lnTo>
                      <a:pt x="236220" y="388620"/>
                    </a:lnTo>
                    <a:lnTo>
                      <a:pt x="190500" y="251460"/>
                    </a:lnTo>
                    <a:lnTo>
                      <a:pt x="106680" y="121920"/>
                    </a:lnTo>
                    <a:lnTo>
                      <a:pt x="7620" y="15240"/>
                    </a:lnTo>
                    <a:lnTo>
                      <a:pt x="38100" y="0"/>
                    </a:lnTo>
                    <a:lnTo>
                      <a:pt x="960120" y="464820"/>
                    </a:lnTo>
                    <a:lnTo>
                      <a:pt x="1150620" y="556260"/>
                    </a:lnTo>
                    <a:lnTo>
                      <a:pt x="1211580" y="609600"/>
                    </a:lnTo>
                    <a:lnTo>
                      <a:pt x="1257300" y="685800"/>
                    </a:lnTo>
                    <a:lnTo>
                      <a:pt x="1257300" y="754380"/>
                    </a:lnTo>
                    <a:lnTo>
                      <a:pt x="1257300" y="815340"/>
                    </a:lnTo>
                    <a:lnTo>
                      <a:pt x="1264920" y="906780"/>
                    </a:lnTo>
                    <a:lnTo>
                      <a:pt x="1341120" y="1013460"/>
                    </a:lnTo>
                    <a:lnTo>
                      <a:pt x="1348740" y="1150620"/>
                    </a:lnTo>
                    <a:lnTo>
                      <a:pt x="1379220" y="1287780"/>
                    </a:lnTo>
                    <a:lnTo>
                      <a:pt x="1409700" y="1379220"/>
                    </a:lnTo>
                    <a:lnTo>
                      <a:pt x="1417320" y="1470660"/>
                    </a:lnTo>
                    <a:lnTo>
                      <a:pt x="1363980" y="1569720"/>
                    </a:lnTo>
                    <a:lnTo>
                      <a:pt x="1303020" y="1661160"/>
                    </a:lnTo>
                    <a:lnTo>
                      <a:pt x="1287780" y="1752600"/>
                    </a:lnTo>
                    <a:lnTo>
                      <a:pt x="1287780" y="1828800"/>
                    </a:lnTo>
                    <a:lnTo>
                      <a:pt x="1348740" y="1927860"/>
                    </a:lnTo>
                    <a:lnTo>
                      <a:pt x="1257300" y="2042160"/>
                    </a:lnTo>
                    <a:close/>
                  </a:path>
                </a:pathLst>
              </a:custGeom>
              <a:solidFill>
                <a:srgbClr val="66CCFF">
                  <a:alpha val="40000"/>
                </a:srgbClr>
              </a:soli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DC3213F-2CED-9BB3-3E1E-B0E83EDBEC50}"/>
                </a:ext>
              </a:extLst>
            </p:cNvPr>
            <p:cNvSpPr/>
            <p:nvPr/>
          </p:nvSpPr>
          <p:spPr>
            <a:xfrm>
              <a:off x="4788762" y="3797205"/>
              <a:ext cx="919406" cy="3847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1200" b="1" cap="none" spc="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Etapa II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B23B178-B4B0-2165-A911-C4333E13CEF3}"/>
                </a:ext>
              </a:extLst>
            </p:cNvPr>
            <p:cNvSpPr/>
            <p:nvPr/>
          </p:nvSpPr>
          <p:spPr>
            <a:xfrm>
              <a:off x="7024630" y="4042409"/>
              <a:ext cx="861509" cy="3847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1200" b="1" cap="none" spc="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Etapa 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936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3CD4341-EEDE-90FE-0C06-451BA4899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" t="8274" r="1836" b="21404"/>
          <a:stretch/>
        </p:blipFill>
        <p:spPr>
          <a:xfrm>
            <a:off x="128698" y="2113155"/>
            <a:ext cx="9018323" cy="4572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60" name="banner1">
            <a:extLst>
              <a:ext uri="{FF2B5EF4-FFF2-40B4-BE49-F238E27FC236}">
                <a16:creationId xmlns:a16="http://schemas.microsoft.com/office/drawing/2014/main" id="{6382CB0E-5ADF-81E2-5A1D-88E469EC7ACB}"/>
              </a:ext>
            </a:extLst>
          </p:cNvPr>
          <p:cNvGrpSpPr/>
          <p:nvPr/>
        </p:nvGrpSpPr>
        <p:grpSpPr>
          <a:xfrm>
            <a:off x="5795753" y="224865"/>
            <a:ext cx="5844315" cy="463219"/>
            <a:chOff x="9512968" y="1562712"/>
            <a:chExt cx="13694695" cy="926437"/>
          </a:xfrm>
        </p:grpSpPr>
        <p:sp useBgFill="1">
          <p:nvSpPr>
            <p:cNvPr id="58" name="Retângulo Arredondado 57">
              <a:extLst>
                <a:ext uri="{FF2B5EF4-FFF2-40B4-BE49-F238E27FC236}">
                  <a16:creationId xmlns:a16="http://schemas.microsoft.com/office/drawing/2014/main" id="{60CC787E-3AE0-339C-44D4-F87C926A78AD}"/>
                </a:ext>
              </a:extLst>
            </p:cNvPr>
            <p:cNvSpPr/>
            <p:nvPr/>
          </p:nvSpPr>
          <p:spPr>
            <a:xfrm>
              <a:off x="9512968" y="1562712"/>
              <a:ext cx="13694695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9" name="legenda2">
              <a:extLst>
                <a:ext uri="{FF2B5EF4-FFF2-40B4-BE49-F238E27FC236}">
                  <a16:creationId xmlns:a16="http://schemas.microsoft.com/office/drawing/2014/main" id="{F89CBDE8-21E4-5A44-633F-68B677F57A6B}"/>
                </a:ext>
              </a:extLst>
            </p:cNvPr>
            <p:cNvSpPr txBox="1">
              <a:spLocks/>
            </p:cNvSpPr>
            <p:nvPr/>
          </p:nvSpPr>
          <p:spPr>
            <a:xfrm>
              <a:off x="10344786" y="1750026"/>
              <a:ext cx="12563339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Parque Público – Aberto a População</a:t>
              </a:r>
            </a:p>
          </p:txBody>
        </p:sp>
      </p:grpSp>
      <p:sp>
        <p:nvSpPr>
          <p:cNvPr id="36" name="TextBox 130">
            <a:extLst>
              <a:ext uri="{FF2B5EF4-FFF2-40B4-BE49-F238E27FC236}">
                <a16:creationId xmlns:a16="http://schemas.microsoft.com/office/drawing/2014/main" id="{19CCDCCF-AE9C-5FD0-BC74-B2DFA18BF090}"/>
              </a:ext>
            </a:extLst>
          </p:cNvPr>
          <p:cNvSpPr txBox="1">
            <a:spLocks/>
          </p:cNvSpPr>
          <p:nvPr/>
        </p:nvSpPr>
        <p:spPr>
          <a:xfrm>
            <a:off x="63252" y="149167"/>
            <a:ext cx="5715372" cy="587853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algn="ctr">
              <a:lnSpc>
                <a:spcPct val="120000"/>
              </a:lnSpc>
              <a:spcBef>
                <a:spcPct val="0"/>
              </a:spcBef>
              <a:defRPr sz="2800" b="1" spc="150">
                <a:solidFill>
                  <a:srgbClr val="03A75D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defRPr>
            </a:lvl1pPr>
          </a:lstStyle>
          <a:p>
            <a:pPr algn="l"/>
            <a:r>
              <a:rPr lang="pt-BR" dirty="0" err="1"/>
              <a:t>Ecoparque</a:t>
            </a:r>
            <a:r>
              <a:rPr lang="pt-BR" dirty="0"/>
              <a:t> São Paulo Leste Etapa II</a:t>
            </a:r>
          </a:p>
        </p:txBody>
      </p:sp>
      <p:sp>
        <p:nvSpPr>
          <p:cNvPr id="45" name="foco1">
            <a:extLst>
              <a:ext uri="{FF2B5EF4-FFF2-40B4-BE49-F238E27FC236}">
                <a16:creationId xmlns:a16="http://schemas.microsoft.com/office/drawing/2014/main" id="{20DEEA5B-255D-C277-10CE-509903D6D580}"/>
              </a:ext>
            </a:extLst>
          </p:cNvPr>
          <p:cNvSpPr/>
          <p:nvPr/>
        </p:nvSpPr>
        <p:spPr>
          <a:xfrm>
            <a:off x="8214769" y="4199763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bg1">
                  <a:alpha val="70517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6" name="esq1">
            <a:extLst>
              <a:ext uri="{FF2B5EF4-FFF2-40B4-BE49-F238E27FC236}">
                <a16:creationId xmlns:a16="http://schemas.microsoft.com/office/drawing/2014/main" id="{6E87C12F-8183-659E-1D6E-DA63F6641509}"/>
              </a:ext>
            </a:extLst>
          </p:cNvPr>
          <p:cNvSpPr>
            <a:spLocks noChangeAspect="1"/>
          </p:cNvSpPr>
          <p:nvPr/>
        </p:nvSpPr>
        <p:spPr>
          <a:xfrm>
            <a:off x="8384678" y="4369671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1</a:t>
            </a:r>
          </a:p>
        </p:txBody>
      </p:sp>
      <p:sp>
        <p:nvSpPr>
          <p:cNvPr id="47" name="foco2">
            <a:extLst>
              <a:ext uri="{FF2B5EF4-FFF2-40B4-BE49-F238E27FC236}">
                <a16:creationId xmlns:a16="http://schemas.microsoft.com/office/drawing/2014/main" id="{7AFACF0D-8C3C-528C-891D-7C45ACF60338}"/>
              </a:ext>
            </a:extLst>
          </p:cNvPr>
          <p:cNvSpPr/>
          <p:nvPr/>
        </p:nvSpPr>
        <p:spPr>
          <a:xfrm>
            <a:off x="1813679" y="4475639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accent1">
                  <a:alpha val="52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8" name="esq2">
            <a:extLst>
              <a:ext uri="{FF2B5EF4-FFF2-40B4-BE49-F238E27FC236}">
                <a16:creationId xmlns:a16="http://schemas.microsoft.com/office/drawing/2014/main" id="{FA5DA581-AED3-B9E0-E19D-5A661231FF78}"/>
              </a:ext>
            </a:extLst>
          </p:cNvPr>
          <p:cNvSpPr>
            <a:spLocks noChangeAspect="1"/>
          </p:cNvSpPr>
          <p:nvPr/>
        </p:nvSpPr>
        <p:spPr>
          <a:xfrm>
            <a:off x="1983588" y="4645547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2</a:t>
            </a:r>
          </a:p>
        </p:txBody>
      </p:sp>
      <p:sp>
        <p:nvSpPr>
          <p:cNvPr id="49" name="foco3">
            <a:extLst>
              <a:ext uri="{FF2B5EF4-FFF2-40B4-BE49-F238E27FC236}">
                <a16:creationId xmlns:a16="http://schemas.microsoft.com/office/drawing/2014/main" id="{BF90A7E0-A935-39C8-8115-169E42CE239B}"/>
              </a:ext>
            </a:extLst>
          </p:cNvPr>
          <p:cNvSpPr/>
          <p:nvPr/>
        </p:nvSpPr>
        <p:spPr>
          <a:xfrm>
            <a:off x="2920938" y="4675671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accent1">
                  <a:alpha val="52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0" name="esq3">
            <a:extLst>
              <a:ext uri="{FF2B5EF4-FFF2-40B4-BE49-F238E27FC236}">
                <a16:creationId xmlns:a16="http://schemas.microsoft.com/office/drawing/2014/main" id="{53A493A2-2D3B-6B88-DACA-5FB56C819336}"/>
              </a:ext>
            </a:extLst>
          </p:cNvPr>
          <p:cNvSpPr>
            <a:spLocks noChangeAspect="1"/>
          </p:cNvSpPr>
          <p:nvPr/>
        </p:nvSpPr>
        <p:spPr>
          <a:xfrm>
            <a:off x="3090846" y="4845579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3</a:t>
            </a:r>
          </a:p>
        </p:txBody>
      </p:sp>
      <p:sp>
        <p:nvSpPr>
          <p:cNvPr id="51" name="foco5">
            <a:extLst>
              <a:ext uri="{FF2B5EF4-FFF2-40B4-BE49-F238E27FC236}">
                <a16:creationId xmlns:a16="http://schemas.microsoft.com/office/drawing/2014/main" id="{27B1D0EE-9009-3DD7-CDA3-924FB3DC492E}"/>
              </a:ext>
            </a:extLst>
          </p:cNvPr>
          <p:cNvSpPr/>
          <p:nvPr/>
        </p:nvSpPr>
        <p:spPr>
          <a:xfrm>
            <a:off x="3597771" y="3678784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accent1">
                  <a:alpha val="52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2" name="esq5">
            <a:extLst>
              <a:ext uri="{FF2B5EF4-FFF2-40B4-BE49-F238E27FC236}">
                <a16:creationId xmlns:a16="http://schemas.microsoft.com/office/drawing/2014/main" id="{C3387BD1-0E11-6A8E-42B4-F04F5724A7A4}"/>
              </a:ext>
            </a:extLst>
          </p:cNvPr>
          <p:cNvSpPr>
            <a:spLocks noChangeAspect="1"/>
          </p:cNvSpPr>
          <p:nvPr/>
        </p:nvSpPr>
        <p:spPr>
          <a:xfrm>
            <a:off x="3767680" y="3848693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5</a:t>
            </a:r>
          </a:p>
        </p:txBody>
      </p:sp>
      <p:sp>
        <p:nvSpPr>
          <p:cNvPr id="53" name="foco6">
            <a:extLst>
              <a:ext uri="{FF2B5EF4-FFF2-40B4-BE49-F238E27FC236}">
                <a16:creationId xmlns:a16="http://schemas.microsoft.com/office/drawing/2014/main" id="{64E90ECC-A791-C60E-4C7B-223FFDD5665B}"/>
              </a:ext>
            </a:extLst>
          </p:cNvPr>
          <p:cNvSpPr/>
          <p:nvPr/>
        </p:nvSpPr>
        <p:spPr>
          <a:xfrm>
            <a:off x="5180096" y="3562826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bg1">
                  <a:alpha val="50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4" name="esq6">
            <a:extLst>
              <a:ext uri="{FF2B5EF4-FFF2-40B4-BE49-F238E27FC236}">
                <a16:creationId xmlns:a16="http://schemas.microsoft.com/office/drawing/2014/main" id="{71C7BD47-AF0E-063A-1F4C-21E188EBEC97}"/>
              </a:ext>
            </a:extLst>
          </p:cNvPr>
          <p:cNvSpPr>
            <a:spLocks noChangeAspect="1"/>
          </p:cNvSpPr>
          <p:nvPr/>
        </p:nvSpPr>
        <p:spPr>
          <a:xfrm>
            <a:off x="5350004" y="3732734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6</a:t>
            </a:r>
          </a:p>
        </p:txBody>
      </p:sp>
      <p:sp>
        <p:nvSpPr>
          <p:cNvPr id="57" name="dir1">
            <a:extLst>
              <a:ext uri="{FF2B5EF4-FFF2-40B4-BE49-F238E27FC236}">
                <a16:creationId xmlns:a16="http://schemas.microsoft.com/office/drawing/2014/main" id="{8E091A89-0F00-AA4E-BDE1-B59D8BB7B42A}"/>
              </a:ext>
            </a:extLst>
          </p:cNvPr>
          <p:cNvSpPr>
            <a:spLocks noChangeAspect="1"/>
          </p:cNvSpPr>
          <p:nvPr/>
        </p:nvSpPr>
        <p:spPr>
          <a:xfrm>
            <a:off x="5892006" y="303474"/>
            <a:ext cx="261176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1</a:t>
            </a:r>
          </a:p>
        </p:txBody>
      </p:sp>
      <p:grpSp>
        <p:nvGrpSpPr>
          <p:cNvPr id="61" name="banner2">
            <a:extLst>
              <a:ext uri="{FF2B5EF4-FFF2-40B4-BE49-F238E27FC236}">
                <a16:creationId xmlns:a16="http://schemas.microsoft.com/office/drawing/2014/main" id="{7863D581-4082-3A75-C464-191D2DE3D4AE}"/>
              </a:ext>
            </a:extLst>
          </p:cNvPr>
          <p:cNvGrpSpPr/>
          <p:nvPr/>
        </p:nvGrpSpPr>
        <p:grpSpPr>
          <a:xfrm>
            <a:off x="6294259" y="806158"/>
            <a:ext cx="5418833" cy="463219"/>
            <a:chOff x="10509980" y="1562712"/>
            <a:chExt cx="12697683" cy="926437"/>
          </a:xfrm>
        </p:grpSpPr>
        <p:sp useBgFill="1">
          <p:nvSpPr>
            <p:cNvPr id="62" name="Retângulo Arredondado 61">
              <a:extLst>
                <a:ext uri="{FF2B5EF4-FFF2-40B4-BE49-F238E27FC236}">
                  <a16:creationId xmlns:a16="http://schemas.microsoft.com/office/drawing/2014/main" id="{00D05F03-BDF8-CA65-5F8D-73301FA4AB3C}"/>
                </a:ext>
              </a:extLst>
            </p:cNvPr>
            <p:cNvSpPr/>
            <p:nvPr/>
          </p:nvSpPr>
          <p:spPr>
            <a:xfrm>
              <a:off x="10509980" y="1562712"/>
              <a:ext cx="12697683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3" name="legenda2">
              <a:extLst>
                <a:ext uri="{FF2B5EF4-FFF2-40B4-BE49-F238E27FC236}">
                  <a16:creationId xmlns:a16="http://schemas.microsoft.com/office/drawing/2014/main" id="{1AFD50DC-E9CB-30E6-061F-3FE5C4E2BC8E}"/>
                </a:ext>
              </a:extLst>
            </p:cNvPr>
            <p:cNvSpPr txBox="1">
              <a:spLocks/>
            </p:cNvSpPr>
            <p:nvPr/>
          </p:nvSpPr>
          <p:spPr>
            <a:xfrm>
              <a:off x="11323326" y="1748036"/>
              <a:ext cx="11584799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Viveiro de Mudas</a:t>
              </a:r>
            </a:p>
          </p:txBody>
        </p:sp>
      </p:grpSp>
      <p:grpSp>
        <p:nvGrpSpPr>
          <p:cNvPr id="64" name="banner3">
            <a:extLst>
              <a:ext uri="{FF2B5EF4-FFF2-40B4-BE49-F238E27FC236}">
                <a16:creationId xmlns:a16="http://schemas.microsoft.com/office/drawing/2014/main" id="{085E7EF3-A6C2-0285-F95F-D0EFA3510BB4}"/>
              </a:ext>
            </a:extLst>
          </p:cNvPr>
          <p:cNvGrpSpPr/>
          <p:nvPr/>
        </p:nvGrpSpPr>
        <p:grpSpPr>
          <a:xfrm>
            <a:off x="6828935" y="1387451"/>
            <a:ext cx="4962480" cy="463219"/>
            <a:chOff x="11370784" y="1562712"/>
            <a:chExt cx="11628333" cy="926437"/>
          </a:xfrm>
        </p:grpSpPr>
        <p:sp useBgFill="1">
          <p:nvSpPr>
            <p:cNvPr id="65" name="Retângulo Arredondado 64">
              <a:extLst>
                <a:ext uri="{FF2B5EF4-FFF2-40B4-BE49-F238E27FC236}">
                  <a16:creationId xmlns:a16="http://schemas.microsoft.com/office/drawing/2014/main" id="{03D62C77-0363-C667-081A-1F59635D111F}"/>
                </a:ext>
              </a:extLst>
            </p:cNvPr>
            <p:cNvSpPr/>
            <p:nvPr/>
          </p:nvSpPr>
          <p:spPr>
            <a:xfrm>
              <a:off x="11370784" y="1562712"/>
              <a:ext cx="11628333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6" name="legenda2">
              <a:extLst>
                <a:ext uri="{FF2B5EF4-FFF2-40B4-BE49-F238E27FC236}">
                  <a16:creationId xmlns:a16="http://schemas.microsoft.com/office/drawing/2014/main" id="{7FFF59C1-19E0-5AAC-95DE-B2D7000C4E57}"/>
                </a:ext>
              </a:extLst>
            </p:cNvPr>
            <p:cNvSpPr txBox="1">
              <a:spLocks/>
            </p:cNvSpPr>
            <p:nvPr/>
          </p:nvSpPr>
          <p:spPr>
            <a:xfrm>
              <a:off x="12204950" y="1756240"/>
              <a:ext cx="10446503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Centro de Treinamento Ambiental e Técnico</a:t>
              </a:r>
            </a:p>
          </p:txBody>
        </p:sp>
      </p:grpSp>
      <p:grpSp>
        <p:nvGrpSpPr>
          <p:cNvPr id="67" name="banner4">
            <a:extLst>
              <a:ext uri="{FF2B5EF4-FFF2-40B4-BE49-F238E27FC236}">
                <a16:creationId xmlns:a16="http://schemas.microsoft.com/office/drawing/2014/main" id="{219773E6-43E8-AF8A-6408-333C16DD2E08}"/>
              </a:ext>
            </a:extLst>
          </p:cNvPr>
          <p:cNvGrpSpPr/>
          <p:nvPr/>
        </p:nvGrpSpPr>
        <p:grpSpPr>
          <a:xfrm>
            <a:off x="7332790" y="1968744"/>
            <a:ext cx="4532431" cy="463219"/>
            <a:chOff x="12025571" y="1562712"/>
            <a:chExt cx="10620622" cy="926437"/>
          </a:xfrm>
        </p:grpSpPr>
        <p:sp useBgFill="1">
          <p:nvSpPr>
            <p:cNvPr id="68" name="Retângulo Arredondado 67">
              <a:extLst>
                <a:ext uri="{FF2B5EF4-FFF2-40B4-BE49-F238E27FC236}">
                  <a16:creationId xmlns:a16="http://schemas.microsoft.com/office/drawing/2014/main" id="{3AA9DABA-AD12-74D7-51A7-D46B75E2EFC4}"/>
                </a:ext>
              </a:extLst>
            </p:cNvPr>
            <p:cNvSpPr/>
            <p:nvPr/>
          </p:nvSpPr>
          <p:spPr>
            <a:xfrm>
              <a:off x="12025571" y="1562712"/>
              <a:ext cx="10620622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9" name="legenda2">
              <a:extLst>
                <a:ext uri="{FF2B5EF4-FFF2-40B4-BE49-F238E27FC236}">
                  <a16:creationId xmlns:a16="http://schemas.microsoft.com/office/drawing/2014/main" id="{6937970F-A598-7586-1E15-66C19CEB8B35}"/>
                </a:ext>
              </a:extLst>
            </p:cNvPr>
            <p:cNvSpPr txBox="1">
              <a:spLocks/>
            </p:cNvSpPr>
            <p:nvPr/>
          </p:nvSpPr>
          <p:spPr>
            <a:xfrm>
              <a:off x="12923797" y="1756240"/>
              <a:ext cx="9422858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Espaço para novas tecnologias de tratamento</a:t>
              </a:r>
            </a:p>
          </p:txBody>
        </p:sp>
      </p:grpSp>
      <p:grpSp>
        <p:nvGrpSpPr>
          <p:cNvPr id="70" name="banner5">
            <a:extLst>
              <a:ext uri="{FF2B5EF4-FFF2-40B4-BE49-F238E27FC236}">
                <a16:creationId xmlns:a16="http://schemas.microsoft.com/office/drawing/2014/main" id="{C40B745B-0F72-81CF-3FF3-082E5B27953D}"/>
              </a:ext>
            </a:extLst>
          </p:cNvPr>
          <p:cNvGrpSpPr/>
          <p:nvPr/>
        </p:nvGrpSpPr>
        <p:grpSpPr>
          <a:xfrm>
            <a:off x="7867771" y="2550037"/>
            <a:ext cx="4075817" cy="463219"/>
            <a:chOff x="13705129" y="1562712"/>
            <a:chExt cx="9550660" cy="926437"/>
          </a:xfrm>
        </p:grpSpPr>
        <p:sp useBgFill="1">
          <p:nvSpPr>
            <p:cNvPr id="71" name="Retângulo Arredondado 70">
              <a:extLst>
                <a:ext uri="{FF2B5EF4-FFF2-40B4-BE49-F238E27FC236}">
                  <a16:creationId xmlns:a16="http://schemas.microsoft.com/office/drawing/2014/main" id="{CF75A74D-B51C-080A-36F4-2CEF52DA633D}"/>
                </a:ext>
              </a:extLst>
            </p:cNvPr>
            <p:cNvSpPr/>
            <p:nvPr/>
          </p:nvSpPr>
          <p:spPr>
            <a:xfrm>
              <a:off x="13705129" y="1562712"/>
              <a:ext cx="9550660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2" name="legenda2">
              <a:extLst>
                <a:ext uri="{FF2B5EF4-FFF2-40B4-BE49-F238E27FC236}">
                  <a16:creationId xmlns:a16="http://schemas.microsoft.com/office/drawing/2014/main" id="{A694F746-5D53-6CD6-9F33-DE697B8BE08D}"/>
                </a:ext>
              </a:extLst>
            </p:cNvPr>
            <p:cNvSpPr txBox="1">
              <a:spLocks/>
            </p:cNvSpPr>
            <p:nvPr/>
          </p:nvSpPr>
          <p:spPr>
            <a:xfrm>
              <a:off x="14520505" y="1748036"/>
              <a:ext cx="8387620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Área para </a:t>
              </a:r>
              <a:r>
                <a:rPr lang="pt-BR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Biosecagem</a:t>
              </a:r>
              <a:endParaRPr lang="pt-B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3" name="banner6">
            <a:extLst>
              <a:ext uri="{FF2B5EF4-FFF2-40B4-BE49-F238E27FC236}">
                <a16:creationId xmlns:a16="http://schemas.microsoft.com/office/drawing/2014/main" id="{B8B920FD-9927-BF46-5932-8CA8AD2E08AF}"/>
              </a:ext>
            </a:extLst>
          </p:cNvPr>
          <p:cNvGrpSpPr/>
          <p:nvPr/>
        </p:nvGrpSpPr>
        <p:grpSpPr>
          <a:xfrm>
            <a:off x="8375479" y="3131331"/>
            <a:ext cx="3642480" cy="463219"/>
            <a:chOff x="14672419" y="1562712"/>
            <a:chExt cx="8535243" cy="926437"/>
          </a:xfrm>
        </p:grpSpPr>
        <p:sp useBgFill="1">
          <p:nvSpPr>
            <p:cNvPr id="74" name="Retângulo Arredondado 73">
              <a:extLst>
                <a:ext uri="{FF2B5EF4-FFF2-40B4-BE49-F238E27FC236}">
                  <a16:creationId xmlns:a16="http://schemas.microsoft.com/office/drawing/2014/main" id="{BAB946C5-84BA-7C42-0728-191033041C0D}"/>
                </a:ext>
              </a:extLst>
            </p:cNvPr>
            <p:cNvSpPr/>
            <p:nvPr/>
          </p:nvSpPr>
          <p:spPr>
            <a:xfrm>
              <a:off x="14672419" y="1562712"/>
              <a:ext cx="8535243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5" name="legenda2">
              <a:extLst>
                <a:ext uri="{FF2B5EF4-FFF2-40B4-BE49-F238E27FC236}">
                  <a16:creationId xmlns:a16="http://schemas.microsoft.com/office/drawing/2014/main" id="{1E298160-98C2-0F5C-8E44-63DCCB0C5498}"/>
                </a:ext>
              </a:extLst>
            </p:cNvPr>
            <p:cNvSpPr txBox="1">
              <a:spLocks/>
            </p:cNvSpPr>
            <p:nvPr/>
          </p:nvSpPr>
          <p:spPr>
            <a:xfrm>
              <a:off x="15537945" y="1756240"/>
              <a:ext cx="7370179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Unidade Recuperação Energética</a:t>
              </a:r>
            </a:p>
          </p:txBody>
        </p:sp>
      </p:grpSp>
      <p:sp>
        <p:nvSpPr>
          <p:cNvPr id="78" name="dir2">
            <a:extLst>
              <a:ext uri="{FF2B5EF4-FFF2-40B4-BE49-F238E27FC236}">
                <a16:creationId xmlns:a16="http://schemas.microsoft.com/office/drawing/2014/main" id="{21896041-9094-7252-F863-1B6708CE7800}"/>
              </a:ext>
            </a:extLst>
          </p:cNvPr>
          <p:cNvSpPr>
            <a:spLocks noChangeAspect="1"/>
          </p:cNvSpPr>
          <p:nvPr/>
        </p:nvSpPr>
        <p:spPr>
          <a:xfrm>
            <a:off x="6394932" y="884318"/>
            <a:ext cx="261176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2</a:t>
            </a:r>
          </a:p>
        </p:txBody>
      </p:sp>
      <p:sp>
        <p:nvSpPr>
          <p:cNvPr id="79" name="dir3">
            <a:extLst>
              <a:ext uri="{FF2B5EF4-FFF2-40B4-BE49-F238E27FC236}">
                <a16:creationId xmlns:a16="http://schemas.microsoft.com/office/drawing/2014/main" id="{C627E695-4F08-00F3-60F0-755B9AF871D6}"/>
              </a:ext>
            </a:extLst>
          </p:cNvPr>
          <p:cNvSpPr>
            <a:spLocks noChangeAspect="1"/>
          </p:cNvSpPr>
          <p:nvPr/>
        </p:nvSpPr>
        <p:spPr>
          <a:xfrm>
            <a:off x="6940016" y="1466060"/>
            <a:ext cx="261176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3</a:t>
            </a:r>
          </a:p>
        </p:txBody>
      </p:sp>
      <p:sp>
        <p:nvSpPr>
          <p:cNvPr id="80" name="dir4">
            <a:extLst>
              <a:ext uri="{FF2B5EF4-FFF2-40B4-BE49-F238E27FC236}">
                <a16:creationId xmlns:a16="http://schemas.microsoft.com/office/drawing/2014/main" id="{86A960E4-6D49-CFCC-96E8-471EA338C946}"/>
              </a:ext>
            </a:extLst>
          </p:cNvPr>
          <p:cNvSpPr>
            <a:spLocks noChangeAspect="1"/>
          </p:cNvSpPr>
          <p:nvPr/>
        </p:nvSpPr>
        <p:spPr>
          <a:xfrm>
            <a:off x="7444996" y="2047802"/>
            <a:ext cx="261176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4</a:t>
            </a:r>
          </a:p>
        </p:txBody>
      </p:sp>
      <p:sp>
        <p:nvSpPr>
          <p:cNvPr id="81" name="dir5">
            <a:extLst>
              <a:ext uri="{FF2B5EF4-FFF2-40B4-BE49-F238E27FC236}">
                <a16:creationId xmlns:a16="http://schemas.microsoft.com/office/drawing/2014/main" id="{180C2D0F-DE2A-CFDA-D814-2FCBA94CBD14}"/>
              </a:ext>
            </a:extLst>
          </p:cNvPr>
          <p:cNvSpPr>
            <a:spLocks noChangeAspect="1"/>
          </p:cNvSpPr>
          <p:nvPr/>
        </p:nvSpPr>
        <p:spPr>
          <a:xfrm>
            <a:off x="7969459" y="2637212"/>
            <a:ext cx="261176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5</a:t>
            </a:r>
          </a:p>
        </p:txBody>
      </p:sp>
      <p:sp>
        <p:nvSpPr>
          <p:cNvPr id="82" name="dir6">
            <a:extLst>
              <a:ext uri="{FF2B5EF4-FFF2-40B4-BE49-F238E27FC236}">
                <a16:creationId xmlns:a16="http://schemas.microsoft.com/office/drawing/2014/main" id="{A57BFC77-911C-E1F3-54EF-CA091D789B07}"/>
              </a:ext>
            </a:extLst>
          </p:cNvPr>
          <p:cNvSpPr>
            <a:spLocks noChangeAspect="1"/>
          </p:cNvSpPr>
          <p:nvPr/>
        </p:nvSpPr>
        <p:spPr>
          <a:xfrm>
            <a:off x="8486199" y="3218569"/>
            <a:ext cx="261176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6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81ECC87-F3E9-F3D9-7D6E-4A8835E2816E}"/>
              </a:ext>
            </a:extLst>
          </p:cNvPr>
          <p:cNvSpPr/>
          <p:nvPr/>
        </p:nvSpPr>
        <p:spPr>
          <a:xfrm>
            <a:off x="2271468" y="3678784"/>
            <a:ext cx="862046" cy="4373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foco4">
            <a:extLst>
              <a:ext uri="{FF2B5EF4-FFF2-40B4-BE49-F238E27FC236}">
                <a16:creationId xmlns:a16="http://schemas.microsoft.com/office/drawing/2014/main" id="{5ECCEC16-9A17-E1B6-FAA2-5F99D19CCCCF}"/>
              </a:ext>
            </a:extLst>
          </p:cNvPr>
          <p:cNvSpPr/>
          <p:nvPr/>
        </p:nvSpPr>
        <p:spPr>
          <a:xfrm>
            <a:off x="2743719" y="3427188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bg1">
                  <a:alpha val="50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6" name="esq4">
            <a:extLst>
              <a:ext uri="{FF2B5EF4-FFF2-40B4-BE49-F238E27FC236}">
                <a16:creationId xmlns:a16="http://schemas.microsoft.com/office/drawing/2014/main" id="{DBC9C61C-0125-C5BD-71BA-B23838C30099}"/>
              </a:ext>
            </a:extLst>
          </p:cNvPr>
          <p:cNvSpPr>
            <a:spLocks noChangeAspect="1"/>
          </p:cNvSpPr>
          <p:nvPr/>
        </p:nvSpPr>
        <p:spPr>
          <a:xfrm>
            <a:off x="2913628" y="3597097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914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3.33333E-6 L 0.17709 -3.33333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52175 4.81481E-6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81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47916 2.59259E-6 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3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6 -1.11111E-6 L 0.43568 -1.11111E-6 " pathEditMode="relative" rAng="0" ptsTypes="AA">
                                      <p:cBhvr>
                                        <p:cTn id="68" dur="10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4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39362 -3.33333E-6 " pathEditMode="relative" rAng="0" ptsTypes="AA">
                                      <p:cBhvr>
                                        <p:cTn id="90" dur="1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35065 -2.96296E-6 " pathEditMode="relative" rAng="0" ptsTypes="AA">
                                      <p:cBhvr>
                                        <p:cTn id="112" dur="10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3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4.81481E-6 L 0.30899 0.00023 " pathEditMode="relative" rAng="0" ptsTypes="AA">
                                      <p:cBhvr>
                                        <p:cTn id="134" dur="10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45" grpId="0" animBg="1"/>
      <p:bldP spid="45" grpId="1" animBg="1"/>
      <p:bldP spid="46" grpId="0" animBg="1"/>
      <p:bldP spid="47" grpId="0" animBg="1"/>
      <p:bldP spid="47" grpId="1" animBg="1"/>
      <p:bldP spid="48" grpId="0" animBg="1"/>
      <p:bldP spid="49" grpId="0" animBg="1"/>
      <p:bldP spid="49" grpId="1" animBg="1"/>
      <p:bldP spid="50" grpId="0" animBg="1"/>
      <p:bldP spid="51" grpId="0" animBg="1"/>
      <p:bldP spid="51" grpId="1" animBg="1"/>
      <p:bldP spid="52" grpId="0" animBg="1"/>
      <p:bldP spid="53" grpId="0" animBg="1"/>
      <p:bldP spid="54" grpId="0" animBg="1"/>
      <p:bldP spid="57" grpId="0" animBg="1"/>
      <p:bldP spid="5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55" grpId="0" animBg="1"/>
      <p:bldP spid="55" grpId="1" animBg="1"/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10766" y="-252864"/>
            <a:ext cx="5565919" cy="5432344"/>
            <a:chOff x="8074" y="-114698"/>
            <a:chExt cx="4174439" cy="4074258"/>
          </a:xfrm>
        </p:grpSpPr>
        <p:pic>
          <p:nvPicPr>
            <p:cNvPr id="60" name="Picture 3" descr="C:\Users\acarvalho\Desktop\maracan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8319" y="1635125"/>
              <a:ext cx="3796397" cy="23244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Elipse 60"/>
            <p:cNvSpPr/>
            <p:nvPr/>
          </p:nvSpPr>
          <p:spPr>
            <a:xfrm>
              <a:off x="8074" y="1607104"/>
              <a:ext cx="4174439" cy="2352456"/>
            </a:xfrm>
            <a:prstGeom prst="ellipse">
              <a:avLst/>
            </a:prstGeom>
            <a:gradFill flip="none" rotWithShape="1">
              <a:gsLst>
                <a:gs pos="31000">
                  <a:schemeClr val="bg1">
                    <a:alpha val="0"/>
                  </a:schemeClr>
                </a:gs>
                <a:gs pos="96000">
                  <a:schemeClr val="bg1"/>
                </a:gs>
                <a:gs pos="57000">
                  <a:schemeClr val="bg1">
                    <a:alpha val="2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grpSp>
          <p:nvGrpSpPr>
            <p:cNvPr id="62" name="Grupo 11"/>
            <p:cNvGrpSpPr/>
            <p:nvPr/>
          </p:nvGrpSpPr>
          <p:grpSpPr>
            <a:xfrm>
              <a:off x="1181896" y="-114698"/>
              <a:ext cx="1866493" cy="3179964"/>
              <a:chOff x="3131839" y="-63519"/>
              <a:chExt cx="3098678" cy="4932679"/>
            </a:xfrm>
            <a:effectLst>
              <a:outerShdw blurRad="279400" dist="241300" dir="2880000" sx="83000" sy="83000" algn="tl" rotWithShape="0">
                <a:prstClr val="black">
                  <a:alpha val="41000"/>
                </a:prstClr>
              </a:outerShdw>
            </a:effectLst>
          </p:grpSpPr>
          <p:pic>
            <p:nvPicPr>
              <p:cNvPr id="63" name="Picture 9" descr="C:\Users\acarvalho\Desktop\monte de lixo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131839" y="-63519"/>
                <a:ext cx="3098678" cy="4761384"/>
              </a:xfrm>
              <a:prstGeom prst="rect">
                <a:avLst/>
              </a:prstGeom>
              <a:noFill/>
              <a:effectLst>
                <a:outerShdw blurRad="76200" dist="12700" dir="2700000" sy="-23000" kx="-800400" algn="bl" rotWithShape="0">
                  <a:prstClr val="black">
                    <a:alpha val="62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9" descr="C:\Users\acarvalho\Desktop\monte de lixo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91880" y="3713260"/>
                <a:ext cx="1945689" cy="1155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" name="Agrupar 2"/>
          <p:cNvGrpSpPr/>
          <p:nvPr/>
        </p:nvGrpSpPr>
        <p:grpSpPr>
          <a:xfrm>
            <a:off x="5690869" y="1127683"/>
            <a:ext cx="7180180" cy="1565331"/>
            <a:chOff x="4268151" y="1944312"/>
            <a:chExt cx="5385135" cy="1173998"/>
          </a:xfrm>
        </p:grpSpPr>
        <p:grpSp>
          <p:nvGrpSpPr>
            <p:cNvPr id="2" name="Agrupar 1"/>
            <p:cNvGrpSpPr/>
            <p:nvPr/>
          </p:nvGrpSpPr>
          <p:grpSpPr>
            <a:xfrm>
              <a:off x="4268151" y="1944312"/>
              <a:ext cx="4440261" cy="1173998"/>
              <a:chOff x="4268151" y="1944312"/>
              <a:chExt cx="4440261" cy="1173998"/>
            </a:xfrm>
          </p:grpSpPr>
          <p:sp>
            <p:nvSpPr>
              <p:cNvPr id="73" name="Google Shape;177;p20"/>
              <p:cNvSpPr/>
              <p:nvPr/>
            </p:nvSpPr>
            <p:spPr>
              <a:xfrm>
                <a:off x="4268151" y="1944312"/>
                <a:ext cx="4440261" cy="117399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565A97"/>
                  </a:solidFill>
                </a:endParaRPr>
              </a:p>
            </p:txBody>
          </p:sp>
          <p:sp>
            <p:nvSpPr>
              <p:cNvPr id="87" name="Google Shape;149;p18"/>
              <p:cNvSpPr txBox="1">
                <a:spLocks/>
              </p:cNvSpPr>
              <p:nvPr/>
            </p:nvSpPr>
            <p:spPr>
              <a:xfrm>
                <a:off x="4268152" y="2187302"/>
                <a:ext cx="4440260" cy="532028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b="1" i="0" kern="1200">
                    <a:solidFill>
                      <a:schemeClr val="tx1"/>
                    </a:solidFill>
                    <a:latin typeface="Open Sans Extrabold" charset="0"/>
                    <a:ea typeface="Open Sans Extrabold" charset="0"/>
                    <a:cs typeface="Open Sans Extrabold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b="1" i="0" kern="1200">
                    <a:solidFill>
                      <a:schemeClr val="tx1"/>
                    </a:solidFill>
                    <a:latin typeface="Open Sans Extrabold" charset="0"/>
                    <a:ea typeface="Open Sans Extrabold" charset="0"/>
                    <a:cs typeface="Open Sans Extrabold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b="1" i="0" kern="1200">
                    <a:solidFill>
                      <a:schemeClr val="tx1"/>
                    </a:solidFill>
                    <a:latin typeface="Open Sans Extrabold" charset="0"/>
                    <a:ea typeface="Open Sans Extrabold" charset="0"/>
                    <a:cs typeface="Open Sans Extrabold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chemeClr val="tx1"/>
                    </a:solidFill>
                    <a:latin typeface="Open Sans Extrabold" charset="0"/>
                    <a:ea typeface="Open Sans Extrabold" charset="0"/>
                    <a:cs typeface="Open Sans Extrabold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b="1" i="0" kern="1200">
                    <a:solidFill>
                      <a:schemeClr val="tx1"/>
                    </a:solidFill>
                    <a:latin typeface="Open Sans Extrabold" charset="0"/>
                    <a:ea typeface="Open Sans Extrabold" charset="0"/>
                    <a:cs typeface="Open Sans Extrabold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pt-BR" sz="1867" b="0" dirty="0">
                    <a:solidFill>
                      <a:schemeClr val="bg1"/>
                    </a:solidFill>
                    <a:latin typeface="+mn-lt"/>
                  </a:rPr>
                  <a:t>Em 2018, dados do banco mundial estimavam que a geração de resíduos sólidos urbanos era de 2,01 bilhões de toneladas por ano, com a previsão de aumento para 3,4 bilhões de toneladas ano até 2050.</a:t>
                </a:r>
              </a:p>
            </p:txBody>
          </p:sp>
        </p:grpSp>
        <p:sp>
          <p:nvSpPr>
            <p:cNvPr id="74" name="Google Shape;149;p18"/>
            <p:cNvSpPr txBox="1">
              <a:spLocks/>
            </p:cNvSpPr>
            <p:nvPr/>
          </p:nvSpPr>
          <p:spPr>
            <a:xfrm>
              <a:off x="4268152" y="1944312"/>
              <a:ext cx="5385134" cy="36896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pt-BR" sz="1867" b="0" dirty="0">
                  <a:solidFill>
                    <a:schemeClr val="bg1"/>
                  </a:solidFill>
                  <a:latin typeface="+mn-lt"/>
                </a:rPr>
                <a:t>Geração de RSU</a:t>
              </a:r>
            </a:p>
          </p:txBody>
        </p:sp>
      </p:grpSp>
      <p:grpSp>
        <p:nvGrpSpPr>
          <p:cNvPr id="77" name="Agrupar 76"/>
          <p:cNvGrpSpPr/>
          <p:nvPr/>
        </p:nvGrpSpPr>
        <p:grpSpPr>
          <a:xfrm>
            <a:off x="5690869" y="5805391"/>
            <a:ext cx="5920348" cy="816000"/>
            <a:chOff x="68823" y="916136"/>
            <a:chExt cx="4440261" cy="900000"/>
          </a:xfrm>
        </p:grpSpPr>
        <p:sp>
          <p:nvSpPr>
            <p:cNvPr id="78" name="Google Shape;177;p20"/>
            <p:cNvSpPr/>
            <p:nvPr/>
          </p:nvSpPr>
          <p:spPr>
            <a:xfrm>
              <a:off x="68823" y="916136"/>
              <a:ext cx="4440261" cy="90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565A97"/>
                </a:solidFill>
              </a:endParaRPr>
            </a:p>
          </p:txBody>
        </p:sp>
        <p:sp>
          <p:nvSpPr>
            <p:cNvPr id="79" name="Google Shape;149;p18"/>
            <p:cNvSpPr txBox="1">
              <a:spLocks/>
            </p:cNvSpPr>
            <p:nvPr/>
          </p:nvSpPr>
          <p:spPr>
            <a:xfrm>
              <a:off x="68825" y="916136"/>
              <a:ext cx="4174952" cy="387724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pt-BR" sz="1867" b="0" dirty="0">
                  <a:solidFill>
                    <a:schemeClr val="bg1"/>
                  </a:solidFill>
                  <a:latin typeface="+mn-lt"/>
                </a:rPr>
                <a:t>Diminuição da necessidade de novas áreas para aterros sanitários </a:t>
              </a:r>
            </a:p>
          </p:txBody>
        </p:sp>
      </p:grpSp>
      <p:grpSp>
        <p:nvGrpSpPr>
          <p:cNvPr id="82" name="Agrupar 81"/>
          <p:cNvGrpSpPr/>
          <p:nvPr/>
        </p:nvGrpSpPr>
        <p:grpSpPr>
          <a:xfrm>
            <a:off x="5690869" y="4782779"/>
            <a:ext cx="7180180" cy="816000"/>
            <a:chOff x="68823" y="916136"/>
            <a:chExt cx="5385135" cy="900000"/>
          </a:xfrm>
        </p:grpSpPr>
        <p:sp>
          <p:nvSpPr>
            <p:cNvPr id="83" name="Google Shape;177;p20"/>
            <p:cNvSpPr/>
            <p:nvPr/>
          </p:nvSpPr>
          <p:spPr>
            <a:xfrm>
              <a:off x="68823" y="916136"/>
              <a:ext cx="4440261" cy="90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565A97"/>
                </a:solidFill>
              </a:endParaRPr>
            </a:p>
          </p:txBody>
        </p:sp>
        <p:sp>
          <p:nvSpPr>
            <p:cNvPr id="84" name="Google Shape;149;p18"/>
            <p:cNvSpPr txBox="1">
              <a:spLocks/>
            </p:cNvSpPr>
            <p:nvPr/>
          </p:nvSpPr>
          <p:spPr>
            <a:xfrm>
              <a:off x="68824" y="916136"/>
              <a:ext cx="5385134" cy="387724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b="1" i="0" kern="1200">
                  <a:solidFill>
                    <a:schemeClr val="tx1"/>
                  </a:solidFill>
                  <a:latin typeface="Open Sans Extrabold" charset="0"/>
                  <a:ea typeface="Open Sans Extrabold" charset="0"/>
                  <a:cs typeface="Open Sans Extrabold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pt-BR" sz="1867" b="0" dirty="0">
                  <a:solidFill>
                    <a:schemeClr val="bg1"/>
                  </a:solidFill>
                  <a:latin typeface="+mn-lt"/>
                </a:rPr>
                <a:t>Necessidade de implantação de novas tecnologias</a:t>
              </a:r>
            </a:p>
            <a:p>
              <a:pPr marL="0" indent="0">
                <a:spcBef>
                  <a:spcPts val="0"/>
                </a:spcBef>
                <a:buNone/>
              </a:pPr>
              <a:endParaRPr lang="pt-BR" sz="1867" b="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" name="object 9">
            <a:extLst>
              <a:ext uri="{FF2B5EF4-FFF2-40B4-BE49-F238E27FC236}">
                <a16:creationId xmlns:a16="http://schemas.microsoft.com/office/drawing/2014/main" id="{34CD4FE5-0908-5829-71F7-DFB08D5CC003}"/>
              </a:ext>
            </a:extLst>
          </p:cNvPr>
          <p:cNvSpPr txBox="1"/>
          <p:nvPr/>
        </p:nvSpPr>
        <p:spPr>
          <a:xfrm>
            <a:off x="5804271" y="2907062"/>
            <a:ext cx="7104663" cy="10438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lang="pt-BR" sz="6700" b="1" spc="10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+6</a:t>
            </a:r>
            <a:r>
              <a:rPr sz="6700" b="1" spc="10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0</a:t>
            </a:r>
            <a:r>
              <a:rPr lang="pt-BR" sz="6700" b="1" spc="10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% Geração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Carlito"/>
              <a:cs typeface="Carlito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A02AAB63-5909-E232-2032-B442EA06FDBD}"/>
              </a:ext>
            </a:extLst>
          </p:cNvPr>
          <p:cNvSpPr txBox="1"/>
          <p:nvPr/>
        </p:nvSpPr>
        <p:spPr>
          <a:xfrm>
            <a:off x="5690869" y="4277512"/>
            <a:ext cx="710466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lang="pt-BR" sz="3200" b="1" spc="10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Ações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8372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seu do Ipiranga reabre após nove anos e uma reforma de R$ 235 milhões |  Artes visuais | O Globo">
            <a:extLst>
              <a:ext uri="{FF2B5EF4-FFF2-40B4-BE49-F238E27FC236}">
                <a16:creationId xmlns:a16="http://schemas.microsoft.com/office/drawing/2014/main" id="{A2D55C33-BCDB-B18C-6676-6195CA37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" y="9348"/>
            <a:ext cx="12169526" cy="684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D526B60-4493-CE12-2B9F-E20C280F132D}"/>
              </a:ext>
            </a:extLst>
          </p:cNvPr>
          <p:cNvGrpSpPr/>
          <p:nvPr/>
        </p:nvGrpSpPr>
        <p:grpSpPr>
          <a:xfrm>
            <a:off x="-34558" y="-50801"/>
            <a:ext cx="12258284" cy="6896100"/>
            <a:chOff x="-927742" y="-157484"/>
            <a:chExt cx="12258284" cy="689610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D97D63F-90C5-46B2-8716-3A1D14C76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60" r="45585"/>
            <a:stretch/>
          </p:blipFill>
          <p:spPr>
            <a:xfrm>
              <a:off x="-927742" y="-157484"/>
              <a:ext cx="12258284" cy="6896100"/>
            </a:xfrm>
            <a:prstGeom prst="rect">
              <a:avLst/>
            </a:prstGeom>
          </p:spPr>
        </p:pic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DAF5F698-A757-E824-8993-FEC23627C3D8}"/>
                </a:ext>
              </a:extLst>
            </p:cNvPr>
            <p:cNvSpPr/>
            <p:nvPr/>
          </p:nvSpPr>
          <p:spPr>
            <a:xfrm>
              <a:off x="-893184" y="-97335"/>
              <a:ext cx="3670300" cy="4451343"/>
            </a:xfrm>
            <a:custGeom>
              <a:avLst/>
              <a:gdLst>
                <a:gd name="connsiteX0" fmla="*/ 3674378 w 3674378"/>
                <a:gd name="connsiteY0" fmla="*/ 0 h 4437776"/>
                <a:gd name="connsiteX1" fmla="*/ 0 w 3674378"/>
                <a:gd name="connsiteY1" fmla="*/ 4437776 h 4437776"/>
                <a:gd name="connsiteX2" fmla="*/ 8389 w 3674378"/>
                <a:gd name="connsiteY2" fmla="*/ 0 h 4437776"/>
                <a:gd name="connsiteX3" fmla="*/ 3674378 w 3674378"/>
                <a:gd name="connsiteY3" fmla="*/ 0 h 443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378" h="4437776">
                  <a:moveTo>
                    <a:pt x="3674378" y="0"/>
                  </a:moveTo>
                  <a:lnTo>
                    <a:pt x="0" y="4437776"/>
                  </a:lnTo>
                  <a:cubicBezTo>
                    <a:pt x="2796" y="2958517"/>
                    <a:pt x="5593" y="1479259"/>
                    <a:pt x="8389" y="0"/>
                  </a:cubicBezTo>
                  <a:lnTo>
                    <a:pt x="36743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1DD3B7D-0C27-4E8D-AA53-9EF80CF01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604" t="22446" r="18707"/>
            <a:stretch/>
          </p:blipFill>
          <p:spPr>
            <a:xfrm>
              <a:off x="-877182" y="-106481"/>
              <a:ext cx="12192000" cy="5590241"/>
            </a:xfrm>
            <a:prstGeom prst="rect">
              <a:avLst/>
            </a:prstGeom>
            <a:effectLst>
              <a:outerShdw blurRad="381000" dist="1143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1C0339C-D00A-463D-90C3-48F0F90B4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411074" y="512854"/>
              <a:ext cx="1121274" cy="334505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355FEE-CECF-4447-9615-8D4A98172D93}"/>
              </a:ext>
            </a:extLst>
          </p:cNvPr>
          <p:cNvSpPr txBox="1"/>
          <p:nvPr/>
        </p:nvSpPr>
        <p:spPr>
          <a:xfrm>
            <a:off x="1733558" y="3013501"/>
            <a:ext cx="977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70000"/>
                    </a:prst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CONCLUSÃO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440A615-F8F6-465C-B3A0-C7C178C87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7416" y="6791325"/>
            <a:ext cx="12384000" cy="1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30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BD41DFDF-5CE1-2485-4F39-0207203F07A5}"/>
              </a:ext>
            </a:extLst>
          </p:cNvPr>
          <p:cNvSpPr/>
          <p:nvPr/>
        </p:nvSpPr>
        <p:spPr>
          <a:xfrm>
            <a:off x="379560" y="2107252"/>
            <a:ext cx="11432879" cy="369332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6B1ED1E-29A5-73B0-AA0C-5C79E3B446D8}"/>
              </a:ext>
            </a:extLst>
          </p:cNvPr>
          <p:cNvSpPr/>
          <p:nvPr/>
        </p:nvSpPr>
        <p:spPr>
          <a:xfrm>
            <a:off x="379560" y="2590104"/>
            <a:ext cx="11432879" cy="369332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FDD250-A8AA-7192-9AA3-A512C942C2EC}"/>
              </a:ext>
            </a:extLst>
          </p:cNvPr>
          <p:cNvSpPr/>
          <p:nvPr/>
        </p:nvSpPr>
        <p:spPr>
          <a:xfrm>
            <a:off x="379560" y="3149275"/>
            <a:ext cx="11432879" cy="605579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59859A-DFDE-8B44-9259-B04048A4DB6E}"/>
              </a:ext>
            </a:extLst>
          </p:cNvPr>
          <p:cNvSpPr/>
          <p:nvPr/>
        </p:nvSpPr>
        <p:spPr>
          <a:xfrm>
            <a:off x="379560" y="3899438"/>
            <a:ext cx="11432879" cy="605579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BB56232-3E54-D541-9EA4-9716EC3F5F10}"/>
              </a:ext>
            </a:extLst>
          </p:cNvPr>
          <p:cNvSpPr/>
          <p:nvPr/>
        </p:nvSpPr>
        <p:spPr>
          <a:xfrm>
            <a:off x="379560" y="4688688"/>
            <a:ext cx="11432879" cy="839694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0304FF-D3C0-A6E0-B59D-1C422F25CF10}"/>
              </a:ext>
            </a:extLst>
          </p:cNvPr>
          <p:cNvSpPr txBox="1"/>
          <p:nvPr/>
        </p:nvSpPr>
        <p:spPr>
          <a:xfrm>
            <a:off x="379561" y="2107252"/>
            <a:ext cx="11412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Aterro sanitário receberá os rejeitos dos processos de tratamento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BC505C-3507-BF45-F2F1-D23565CAB1DA}"/>
              </a:ext>
            </a:extLst>
          </p:cNvPr>
          <p:cNvSpPr txBox="1"/>
          <p:nvPr/>
        </p:nvSpPr>
        <p:spPr>
          <a:xfrm>
            <a:off x="379560" y="1329618"/>
            <a:ext cx="11412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 plano de gestão de resíduos sólidos estabelecido pela PMSP para os próximos 20 anos e demandado à concessionária para cumprimento, estabelece: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44B051-D41E-E84D-A494-E4ECEEE0B97C}"/>
              </a:ext>
            </a:extLst>
          </p:cNvPr>
          <p:cNvSpPr txBox="1"/>
          <p:nvPr/>
        </p:nvSpPr>
        <p:spPr>
          <a:xfrm>
            <a:off x="379560" y="4653038"/>
            <a:ext cx="11412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 forma, a PMSP transformará a atual prática de economia linear, qual seja, de produção, de consumo e de descarte de produtos para um conceito de economia circular, onde há a preocupação com o aumento do ciclo de vida dos produtos descartados, transformando-os em novos produtos ou em energia.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510896A-2953-875C-5E56-8F64A0B4CEE5}"/>
              </a:ext>
            </a:extLst>
          </p:cNvPr>
          <p:cNvSpPr txBox="1"/>
          <p:nvPr/>
        </p:nvSpPr>
        <p:spPr>
          <a:xfrm>
            <a:off x="748156" y="308782"/>
            <a:ext cx="10695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70000"/>
                    </a:prst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Gestão de Resíduos Sólidos PMSP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77049D-E806-1890-A223-059489A7F1A0}"/>
              </a:ext>
            </a:extLst>
          </p:cNvPr>
          <p:cNvSpPr txBox="1"/>
          <p:nvPr/>
        </p:nvSpPr>
        <p:spPr>
          <a:xfrm>
            <a:off x="379561" y="2607888"/>
            <a:ext cx="11412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Atende plenamente a hierarquia de tratamento de resíduos (PNRS)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1F5742-3ECD-E940-9586-7AD5AD31C9B8}"/>
              </a:ext>
            </a:extLst>
          </p:cNvPr>
          <p:cNvSpPr txBox="1"/>
          <p:nvPr/>
        </p:nvSpPr>
        <p:spPr>
          <a:xfrm>
            <a:off x="379561" y="3108524"/>
            <a:ext cx="11412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linha com as melhores práticas de gestão já utilizadas nos países que possuem avançado sistema de gestão (e.g. Comunidade Europeia)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A583654-738F-E994-8825-374B040E4147}"/>
              </a:ext>
            </a:extLst>
          </p:cNvPr>
          <p:cNvSpPr txBox="1"/>
          <p:nvPr/>
        </p:nvSpPr>
        <p:spPr>
          <a:xfrm>
            <a:off x="379561" y="3880781"/>
            <a:ext cx="11412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Incorpora a fração recuperável dos resíduos como matéria-prima pela indústria, ou para que seja utilizada em processos térmicos com recuperação de energia.</a:t>
            </a:r>
          </a:p>
        </p:txBody>
      </p:sp>
    </p:spTree>
    <p:extLst>
      <p:ext uri="{BB962C8B-B14F-4D97-AF65-F5344CB8AC3E}">
        <p14:creationId xmlns:p14="http://schemas.microsoft.com/office/powerpoint/2010/main" val="372460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6" grpId="0"/>
      <p:bldP spid="3" grpId="0"/>
      <p:bldP spid="4" grpId="0"/>
      <p:bldP spid="8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seu do Ipiranga reabre após nove anos e uma reforma de R$ 235 milhões |  Artes visuais | O Globo">
            <a:extLst>
              <a:ext uri="{FF2B5EF4-FFF2-40B4-BE49-F238E27FC236}">
                <a16:creationId xmlns:a16="http://schemas.microsoft.com/office/drawing/2014/main" id="{A2D55C33-BCDB-B18C-6676-6195CA37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" y="9348"/>
            <a:ext cx="12169526" cy="684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D526B60-4493-CE12-2B9F-E20C280F132D}"/>
              </a:ext>
            </a:extLst>
          </p:cNvPr>
          <p:cNvGrpSpPr/>
          <p:nvPr/>
        </p:nvGrpSpPr>
        <p:grpSpPr>
          <a:xfrm>
            <a:off x="-34558" y="-50801"/>
            <a:ext cx="12258284" cy="6896100"/>
            <a:chOff x="-927742" y="-157484"/>
            <a:chExt cx="12258284" cy="689610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D97D63F-90C5-46B2-8716-3A1D14C76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60" r="45585"/>
            <a:stretch/>
          </p:blipFill>
          <p:spPr>
            <a:xfrm>
              <a:off x="-927742" y="-157484"/>
              <a:ext cx="12258284" cy="6896100"/>
            </a:xfrm>
            <a:prstGeom prst="rect">
              <a:avLst/>
            </a:prstGeom>
          </p:spPr>
        </p:pic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DAF5F698-A757-E824-8993-FEC23627C3D8}"/>
                </a:ext>
              </a:extLst>
            </p:cNvPr>
            <p:cNvSpPr/>
            <p:nvPr/>
          </p:nvSpPr>
          <p:spPr>
            <a:xfrm>
              <a:off x="-893184" y="-97335"/>
              <a:ext cx="3670300" cy="4451343"/>
            </a:xfrm>
            <a:custGeom>
              <a:avLst/>
              <a:gdLst>
                <a:gd name="connsiteX0" fmla="*/ 3674378 w 3674378"/>
                <a:gd name="connsiteY0" fmla="*/ 0 h 4437776"/>
                <a:gd name="connsiteX1" fmla="*/ 0 w 3674378"/>
                <a:gd name="connsiteY1" fmla="*/ 4437776 h 4437776"/>
                <a:gd name="connsiteX2" fmla="*/ 8389 w 3674378"/>
                <a:gd name="connsiteY2" fmla="*/ 0 h 4437776"/>
                <a:gd name="connsiteX3" fmla="*/ 3674378 w 3674378"/>
                <a:gd name="connsiteY3" fmla="*/ 0 h 443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378" h="4437776">
                  <a:moveTo>
                    <a:pt x="3674378" y="0"/>
                  </a:moveTo>
                  <a:lnTo>
                    <a:pt x="0" y="4437776"/>
                  </a:lnTo>
                  <a:cubicBezTo>
                    <a:pt x="2796" y="2958517"/>
                    <a:pt x="5593" y="1479259"/>
                    <a:pt x="8389" y="0"/>
                  </a:cubicBezTo>
                  <a:lnTo>
                    <a:pt x="36743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1DD3B7D-0C27-4E8D-AA53-9EF80CF01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604" t="22446" r="18707"/>
            <a:stretch/>
          </p:blipFill>
          <p:spPr>
            <a:xfrm>
              <a:off x="-877182" y="-106481"/>
              <a:ext cx="12192000" cy="5590241"/>
            </a:xfrm>
            <a:prstGeom prst="rect">
              <a:avLst/>
            </a:prstGeom>
            <a:effectLst>
              <a:outerShdw blurRad="381000" dist="1143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1C0339C-D00A-463D-90C3-48F0F90B4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411074" y="512854"/>
              <a:ext cx="1121274" cy="334505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355FEE-CECF-4447-9615-8D4A98172D93}"/>
              </a:ext>
            </a:extLst>
          </p:cNvPr>
          <p:cNvSpPr txBox="1"/>
          <p:nvPr/>
        </p:nvSpPr>
        <p:spPr>
          <a:xfrm>
            <a:off x="1733558" y="3013501"/>
            <a:ext cx="97716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70000"/>
                    </a:prst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Obrigado!</a:t>
            </a:r>
          </a:p>
          <a:p>
            <a:pPr algn="ctr"/>
            <a:endParaRPr lang="pt-BR" sz="4800" b="1" dirty="0">
              <a:solidFill>
                <a:schemeClr val="bg1"/>
              </a:solidFill>
              <a:effectLst>
                <a:outerShdw blurRad="101600" dist="76200" dir="2700000" algn="tl" rotWithShape="0">
                  <a:prstClr val="black">
                    <a:alpha val="70000"/>
                  </a:prst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ctr"/>
            <a:endParaRPr lang="pt-BR" sz="4000" b="1" dirty="0">
              <a:solidFill>
                <a:schemeClr val="bg1"/>
              </a:solidFill>
              <a:effectLst>
                <a:outerShdw blurRad="101600" dist="76200" dir="2700000" algn="tl" rotWithShape="0">
                  <a:prstClr val="black">
                    <a:alpha val="70000"/>
                  </a:prst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440A615-F8F6-465C-B3A0-C7C178C87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7416" y="6791325"/>
            <a:ext cx="12384000" cy="11009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3D40E59-AB04-80C4-D6AA-9E969D4E7B6B}"/>
              </a:ext>
            </a:extLst>
          </p:cNvPr>
          <p:cNvSpPr txBox="1"/>
          <p:nvPr/>
        </p:nvSpPr>
        <p:spPr>
          <a:xfrm>
            <a:off x="3003176" y="4213412"/>
            <a:ext cx="1371600" cy="77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D7ED63A-F688-7F0B-1ED2-FB8CB4DF2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416286"/>
              </p:ext>
            </p:extLst>
          </p:nvPr>
        </p:nvGraphicFramePr>
        <p:xfrm>
          <a:off x="9254158" y="5673572"/>
          <a:ext cx="2704760" cy="886460"/>
        </p:xfrm>
        <a:graphic>
          <a:graphicData uri="http://schemas.openxmlformats.org/drawingml/2006/table">
            <a:tbl>
              <a:tblPr firstRow="1" firstCol="1" bandRow="1"/>
              <a:tblGrid>
                <a:gridCol w="2704760">
                  <a:extLst>
                    <a:ext uri="{9D8B030D-6E8A-4147-A177-3AD203B41FA5}">
                      <a16:colId xmlns:a16="http://schemas.microsoft.com/office/drawing/2014/main" val="3992657112"/>
                    </a:ext>
                  </a:extLst>
                </a:gridCol>
              </a:tblGrid>
              <a:tr h="886460">
                <a:tc>
                  <a:txBody>
                    <a:bodyPr/>
                    <a:lstStyle/>
                    <a:p>
                      <a:r>
                        <a:rPr lang="pt-BR" sz="11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Ednei Rodrigues</a:t>
                      </a:r>
                      <a:endParaRPr lang="pt-BR" sz="11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1100" kern="1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Superintendente de Engenharia</a:t>
                      </a:r>
                      <a:endParaRPr lang="pt-BR" sz="11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1100" kern="100" dirty="0" err="1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Ecourbis</a:t>
                      </a:r>
                      <a:r>
                        <a:rPr lang="pt-BR" sz="1100" kern="1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Ambiental S/A</a:t>
                      </a:r>
                      <a:endParaRPr lang="pt-BR" sz="11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1100" kern="1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(11) 5512-3200 Ramal 3336</a:t>
                      </a:r>
                    </a:p>
                    <a:p>
                      <a:r>
                        <a:rPr lang="pt-BR" sz="1100" kern="1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Email – erodrigues@ecourbis.com.br</a:t>
                      </a:r>
                      <a:endParaRPr lang="pt-BR" sz="11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269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26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EF629041-B92E-3407-566D-EBD405FFFE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33" r="45586"/>
          <a:stretch/>
        </p:blipFill>
        <p:spPr>
          <a:xfrm>
            <a:off x="-39024" y="-66319"/>
            <a:ext cx="12192000" cy="6868149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C88008F-52A4-2280-B516-FA6C1C00DA94}"/>
              </a:ext>
            </a:extLst>
          </p:cNvPr>
          <p:cNvGrpSpPr/>
          <p:nvPr/>
        </p:nvGrpSpPr>
        <p:grpSpPr>
          <a:xfrm>
            <a:off x="224198" y="1037727"/>
            <a:ext cx="11743603" cy="5671144"/>
            <a:chOff x="186291" y="1891055"/>
            <a:chExt cx="4273742" cy="4561996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400E6D68-C095-C9C4-A607-65F5A4EB6415}"/>
                </a:ext>
              </a:extLst>
            </p:cNvPr>
            <p:cNvSpPr/>
            <p:nvPr/>
          </p:nvSpPr>
          <p:spPr>
            <a:xfrm>
              <a:off x="186291" y="1891055"/>
              <a:ext cx="4273742" cy="4561996"/>
            </a:xfrm>
            <a:prstGeom prst="roundRect">
              <a:avLst>
                <a:gd name="adj" fmla="val 516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EC1C5B79-3193-CF35-194A-60B8F66449E3}"/>
                </a:ext>
              </a:extLst>
            </p:cNvPr>
            <p:cNvSpPr/>
            <p:nvPr/>
          </p:nvSpPr>
          <p:spPr>
            <a:xfrm>
              <a:off x="219910" y="1938333"/>
              <a:ext cx="4205569" cy="4434474"/>
            </a:xfrm>
            <a:prstGeom prst="roundRect">
              <a:avLst>
                <a:gd name="adj" fmla="val 4326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50EA5F06-07E0-3FD5-D0D6-5A2ECB1CD7B6}"/>
              </a:ext>
            </a:extLst>
          </p:cNvPr>
          <p:cNvSpPr txBox="1"/>
          <p:nvPr/>
        </p:nvSpPr>
        <p:spPr>
          <a:xfrm>
            <a:off x="619125" y="137343"/>
            <a:ext cx="108181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defRPr>
            </a:lvl1pPr>
          </a:lstStyle>
          <a:p>
            <a:r>
              <a:rPr lang="pt-BR" b="0" dirty="0"/>
              <a:t>Comparação entre a Índice de Recuperação praticado na União Europeia em 2020</a:t>
            </a:r>
          </a:p>
        </p:txBody>
      </p:sp>
      <p:cxnSp>
        <p:nvCxnSpPr>
          <p:cNvPr id="130" name="Conector reto 129">
            <a:extLst>
              <a:ext uri="{FF2B5EF4-FFF2-40B4-BE49-F238E27FC236}">
                <a16:creationId xmlns:a16="http://schemas.microsoft.com/office/drawing/2014/main" id="{C839595A-FC41-40D0-9A14-13463E41A251}"/>
              </a:ext>
            </a:extLst>
          </p:cNvPr>
          <p:cNvCxnSpPr>
            <a:cxnSpLocks/>
          </p:cNvCxnSpPr>
          <p:nvPr/>
        </p:nvCxnSpPr>
        <p:spPr>
          <a:xfrm>
            <a:off x="9582150" y="2158696"/>
            <a:ext cx="0" cy="519728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EC7555CE-5B65-233C-F2DD-F982D2E3607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401317" y="1167335"/>
            <a:ext cx="6330583" cy="5380996"/>
          </a:xfrm>
          <a:prstGeom prst="roundRect">
            <a:avLst>
              <a:gd name="adj" fmla="val 3745"/>
            </a:avLst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164277F-E115-3CF6-0B01-930BFB6F9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032" y="1916680"/>
            <a:ext cx="1455174" cy="1956619"/>
          </a:xfrm>
          <a:prstGeom prst="roundRect">
            <a:avLst>
              <a:gd name="adj" fmla="val 6194"/>
            </a:avLst>
          </a:prstGeom>
        </p:spPr>
      </p:pic>
      <p:sp>
        <p:nvSpPr>
          <p:cNvPr id="7" name="Espaço Reservado para Conteúdo 1">
            <a:extLst>
              <a:ext uri="{FF2B5EF4-FFF2-40B4-BE49-F238E27FC236}">
                <a16:creationId xmlns:a16="http://schemas.microsoft.com/office/drawing/2014/main" id="{39629103-94F9-B06A-45E8-7B2FC83053BC}"/>
              </a:ext>
            </a:extLst>
          </p:cNvPr>
          <p:cNvSpPr txBox="1">
            <a:spLocks/>
          </p:cNvSpPr>
          <p:nvPr/>
        </p:nvSpPr>
        <p:spPr bwMode="auto">
          <a:xfrm>
            <a:off x="7430472" y="1248421"/>
            <a:ext cx="260296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v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defRPr>
            </a:lvl1pPr>
          </a:lstStyle>
          <a:p>
            <a:pPr marL="0" indent="0" algn="ctr">
              <a:buNone/>
            </a:pPr>
            <a:r>
              <a:rPr lang="pt-BR" altLang="pt-BR" sz="1700" dirty="0">
                <a:solidFill>
                  <a:schemeClr val="tx1"/>
                </a:solidFill>
              </a:rPr>
              <a:t>Legenda recuperação (%)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34EF83-9636-5CD4-51D4-AC12B7F5A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702" y="2620609"/>
            <a:ext cx="2543594" cy="36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seu do Ipiranga reabre após nove anos e uma reforma de R$ 235 milhões |  Artes visuais | O Globo">
            <a:extLst>
              <a:ext uri="{FF2B5EF4-FFF2-40B4-BE49-F238E27FC236}">
                <a16:creationId xmlns:a16="http://schemas.microsoft.com/office/drawing/2014/main" id="{A2D55C33-BCDB-B18C-6676-6195CA37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" y="9348"/>
            <a:ext cx="12169526" cy="684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D526B60-4493-CE12-2B9F-E20C280F132D}"/>
              </a:ext>
            </a:extLst>
          </p:cNvPr>
          <p:cNvGrpSpPr/>
          <p:nvPr/>
        </p:nvGrpSpPr>
        <p:grpSpPr>
          <a:xfrm>
            <a:off x="-34558" y="-50801"/>
            <a:ext cx="12258284" cy="6896100"/>
            <a:chOff x="-927742" y="-157484"/>
            <a:chExt cx="12258284" cy="6896100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D97D63F-90C5-46B2-8716-3A1D14C76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60" r="45585"/>
            <a:stretch/>
          </p:blipFill>
          <p:spPr>
            <a:xfrm>
              <a:off x="-927742" y="-157484"/>
              <a:ext cx="12258284" cy="6896100"/>
            </a:xfrm>
            <a:prstGeom prst="rect">
              <a:avLst/>
            </a:prstGeom>
          </p:spPr>
        </p:pic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DAF5F698-A757-E824-8993-FEC23627C3D8}"/>
                </a:ext>
              </a:extLst>
            </p:cNvPr>
            <p:cNvSpPr/>
            <p:nvPr/>
          </p:nvSpPr>
          <p:spPr>
            <a:xfrm>
              <a:off x="-893184" y="-97335"/>
              <a:ext cx="3670300" cy="4451343"/>
            </a:xfrm>
            <a:custGeom>
              <a:avLst/>
              <a:gdLst>
                <a:gd name="connsiteX0" fmla="*/ 3674378 w 3674378"/>
                <a:gd name="connsiteY0" fmla="*/ 0 h 4437776"/>
                <a:gd name="connsiteX1" fmla="*/ 0 w 3674378"/>
                <a:gd name="connsiteY1" fmla="*/ 4437776 h 4437776"/>
                <a:gd name="connsiteX2" fmla="*/ 8389 w 3674378"/>
                <a:gd name="connsiteY2" fmla="*/ 0 h 4437776"/>
                <a:gd name="connsiteX3" fmla="*/ 3674378 w 3674378"/>
                <a:gd name="connsiteY3" fmla="*/ 0 h 4437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4378" h="4437776">
                  <a:moveTo>
                    <a:pt x="3674378" y="0"/>
                  </a:moveTo>
                  <a:lnTo>
                    <a:pt x="0" y="4437776"/>
                  </a:lnTo>
                  <a:cubicBezTo>
                    <a:pt x="2796" y="2958517"/>
                    <a:pt x="5593" y="1479259"/>
                    <a:pt x="8389" y="0"/>
                  </a:cubicBezTo>
                  <a:lnTo>
                    <a:pt x="36743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1DD3B7D-0C27-4E8D-AA53-9EF80CF01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604" t="22446" r="18707"/>
            <a:stretch/>
          </p:blipFill>
          <p:spPr>
            <a:xfrm>
              <a:off x="-877182" y="-106481"/>
              <a:ext cx="12192000" cy="5590241"/>
            </a:xfrm>
            <a:prstGeom prst="rect">
              <a:avLst/>
            </a:prstGeom>
            <a:effectLst>
              <a:outerShdw blurRad="381000" dist="1143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1C0339C-D00A-463D-90C3-48F0F90B4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411074" y="512854"/>
              <a:ext cx="1121274" cy="334505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355FEE-CECF-4447-9615-8D4A98172D93}"/>
              </a:ext>
            </a:extLst>
          </p:cNvPr>
          <p:cNvSpPr txBox="1"/>
          <p:nvPr/>
        </p:nvSpPr>
        <p:spPr>
          <a:xfrm>
            <a:off x="2002255" y="3429000"/>
            <a:ext cx="977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101600" dist="76200" dir="2700000" algn="tl" rotWithShape="0">
                    <a:prstClr val="black">
                      <a:alpha val="70000"/>
                    </a:prst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ECOPARQUES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440A615-F8F6-465C-B3A0-C7C178C87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7416" y="6791325"/>
            <a:ext cx="12384000" cy="1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5EDC60D0-F6C2-DEF7-C01E-2A5F4C449F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238" y="56170"/>
            <a:ext cx="715738" cy="21355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0EA5F06-07E0-3FD5-D0D6-5A2ECB1CD7B6}"/>
              </a:ext>
            </a:extLst>
          </p:cNvPr>
          <p:cNvSpPr txBox="1"/>
          <p:nvPr/>
        </p:nvSpPr>
        <p:spPr>
          <a:xfrm>
            <a:off x="3210995" y="137343"/>
            <a:ext cx="6105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defRPr>
            </a:lvl1pPr>
          </a:lstStyle>
          <a:p>
            <a:r>
              <a:rPr lang="pt-BR" dirty="0"/>
              <a:t>CONCEITO DE ECOPARQUE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6C99D51-1F09-6DCF-C46B-70F3ED6A8B03}"/>
              </a:ext>
            </a:extLst>
          </p:cNvPr>
          <p:cNvGrpSpPr/>
          <p:nvPr/>
        </p:nvGrpSpPr>
        <p:grpSpPr>
          <a:xfrm>
            <a:off x="131803" y="1364988"/>
            <a:ext cx="7792997" cy="751483"/>
            <a:chOff x="132520" y="4631117"/>
            <a:chExt cx="7792997" cy="1016558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B92C8DD6-DA00-C974-18E7-6AF9B2B2D530}"/>
                </a:ext>
              </a:extLst>
            </p:cNvPr>
            <p:cNvSpPr/>
            <p:nvPr/>
          </p:nvSpPr>
          <p:spPr>
            <a:xfrm>
              <a:off x="132520" y="4631117"/>
              <a:ext cx="7792997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spaço Reservado para Conteúdo 1">
              <a:extLst>
                <a:ext uri="{FF2B5EF4-FFF2-40B4-BE49-F238E27FC236}">
                  <a16:creationId xmlns:a16="http://schemas.microsoft.com/office/drawing/2014/main" id="{091A83EE-C600-90BF-4B59-66418F760EA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8099" y="4690091"/>
              <a:ext cx="6174513" cy="957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Unidade de Segregação Mecanizada </a:t>
              </a:r>
              <a:r>
                <a:rPr lang="pt-BR" altLang="pt-BR" sz="2000" dirty="0">
                  <a:solidFill>
                    <a:schemeClr val="bg1">
                      <a:lumMod val="65000"/>
                    </a:schemeClr>
                  </a:solidFill>
                </a:rPr>
                <a:t>(Tratamento Mecânico)</a:t>
              </a: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7A075950-7EA5-FCB5-9FEC-B2BED65FEEB9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19" name="Imagem 18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EC580619-9BAA-8B77-A979-B19AC56E7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FC9A51C-B4CF-64B0-00FD-EB4A78F8E524}"/>
              </a:ext>
            </a:extLst>
          </p:cNvPr>
          <p:cNvGrpSpPr/>
          <p:nvPr/>
        </p:nvGrpSpPr>
        <p:grpSpPr>
          <a:xfrm>
            <a:off x="131804" y="2277645"/>
            <a:ext cx="7792996" cy="750820"/>
            <a:chOff x="132520" y="4631117"/>
            <a:chExt cx="7792996" cy="1015662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5DFEE353-5D45-3225-7946-1EA5E78B62B7}"/>
                </a:ext>
              </a:extLst>
            </p:cNvPr>
            <p:cNvSpPr/>
            <p:nvPr/>
          </p:nvSpPr>
          <p:spPr>
            <a:xfrm>
              <a:off x="132520" y="4631117"/>
              <a:ext cx="7792996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spaço Reservado para Conteúdo 1">
              <a:extLst>
                <a:ext uri="{FF2B5EF4-FFF2-40B4-BE49-F238E27FC236}">
                  <a16:creationId xmlns:a16="http://schemas.microsoft.com/office/drawing/2014/main" id="{869D1C9C-72E4-44CB-A908-693AD1A56E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2762" y="4890572"/>
              <a:ext cx="6174513" cy="541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Unidade de Tratamento Fração Biológica </a:t>
              </a: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8F2B5FA7-8991-E12F-9D45-1E9E8B82091A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26" name="Imagem 25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B86C4097-0BBE-27AA-B22F-13053A939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64EB6684-EA38-6D1D-418A-662F41595BD8}"/>
              </a:ext>
            </a:extLst>
          </p:cNvPr>
          <p:cNvGrpSpPr/>
          <p:nvPr/>
        </p:nvGrpSpPr>
        <p:grpSpPr>
          <a:xfrm>
            <a:off x="131804" y="4135578"/>
            <a:ext cx="7792996" cy="750820"/>
            <a:chOff x="132520" y="4631117"/>
            <a:chExt cx="7792996" cy="1015662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9063174-4190-7650-D3E8-FC015AB7890E}"/>
                </a:ext>
              </a:extLst>
            </p:cNvPr>
            <p:cNvSpPr/>
            <p:nvPr/>
          </p:nvSpPr>
          <p:spPr>
            <a:xfrm>
              <a:off x="132520" y="4631117"/>
              <a:ext cx="7792996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spaço Reservado para Conteúdo 1">
              <a:extLst>
                <a:ext uri="{FF2B5EF4-FFF2-40B4-BE49-F238E27FC236}">
                  <a16:creationId xmlns:a16="http://schemas.microsoft.com/office/drawing/2014/main" id="{A8B23D7D-532D-2490-A9AC-704DFC6EB40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2763" y="4891618"/>
              <a:ext cx="6174513" cy="541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Espaço para Novas Tecnologias de Tratamento</a:t>
              </a: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240AD0F1-171A-BC55-2EDF-33D8B9ADBA20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36" name="Imagem 35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11953DDB-D143-6DDD-AD1C-A064BB491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8CD9EA45-46F4-8EB9-02E1-1628186EAF0F}"/>
              </a:ext>
            </a:extLst>
          </p:cNvPr>
          <p:cNvGrpSpPr/>
          <p:nvPr/>
        </p:nvGrpSpPr>
        <p:grpSpPr>
          <a:xfrm>
            <a:off x="131803" y="5048238"/>
            <a:ext cx="7792996" cy="750820"/>
            <a:chOff x="132520" y="4631117"/>
            <a:chExt cx="7792996" cy="1015662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C4C60121-D078-33DE-9620-B20CE301334C}"/>
                </a:ext>
              </a:extLst>
            </p:cNvPr>
            <p:cNvSpPr/>
            <p:nvPr/>
          </p:nvSpPr>
          <p:spPr>
            <a:xfrm>
              <a:off x="132520" y="4631117"/>
              <a:ext cx="7792996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spaço Reservado para Conteúdo 1">
              <a:extLst>
                <a:ext uri="{FF2B5EF4-FFF2-40B4-BE49-F238E27FC236}">
                  <a16:creationId xmlns:a16="http://schemas.microsoft.com/office/drawing/2014/main" id="{F20A751F-AF81-0685-D055-AF8B1D80BEA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2763" y="4891618"/>
              <a:ext cx="6604621" cy="541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Centro de Treinamento Ambiental e/ ou Técnico</a:t>
              </a: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59C8251B-F848-20D7-2F77-2920FBB915CB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41" name="Imagem 40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28D89032-43BC-467A-CC3A-1ED3C7F3E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43516BA-F092-CE86-F9CC-5BDAD776C490}"/>
              </a:ext>
            </a:extLst>
          </p:cNvPr>
          <p:cNvGrpSpPr/>
          <p:nvPr/>
        </p:nvGrpSpPr>
        <p:grpSpPr>
          <a:xfrm>
            <a:off x="131803" y="5960895"/>
            <a:ext cx="7792996" cy="750820"/>
            <a:chOff x="132520" y="4631117"/>
            <a:chExt cx="7792996" cy="1015663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A53BBCFC-08BE-93BF-DD8A-06B9C645EE75}"/>
                </a:ext>
              </a:extLst>
            </p:cNvPr>
            <p:cNvSpPr/>
            <p:nvPr/>
          </p:nvSpPr>
          <p:spPr>
            <a:xfrm>
              <a:off x="132520" y="4631117"/>
              <a:ext cx="7792996" cy="10156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Espaço Reservado para Conteúdo 1">
              <a:extLst>
                <a:ext uri="{FF2B5EF4-FFF2-40B4-BE49-F238E27FC236}">
                  <a16:creationId xmlns:a16="http://schemas.microsoft.com/office/drawing/2014/main" id="{087A5FB9-756B-DA27-344B-68BB6ED3C7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68550" y="4868325"/>
              <a:ext cx="7332753" cy="541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Parque Urbano</a:t>
              </a:r>
              <a:endParaRPr lang="pt-BR" altLang="pt-BR" sz="2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5A34DAFC-225B-7DD7-A9B5-6EF708C55A6C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46" name="Imagem 45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33E4A9C8-D4A6-A64E-5CBC-232F9BA44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  <p:sp>
        <p:nvSpPr>
          <p:cNvPr id="50" name="Título 2">
            <a:extLst>
              <a:ext uri="{FF2B5EF4-FFF2-40B4-BE49-F238E27FC236}">
                <a16:creationId xmlns:a16="http://schemas.microsoft.com/office/drawing/2014/main" id="{A3363D8C-8708-0A3B-F98C-31925E19115D}"/>
              </a:ext>
            </a:extLst>
          </p:cNvPr>
          <p:cNvSpPr txBox="1">
            <a:spLocks/>
          </p:cNvSpPr>
          <p:nvPr/>
        </p:nvSpPr>
        <p:spPr>
          <a:xfrm>
            <a:off x="131803" y="634008"/>
            <a:ext cx="11772329" cy="457547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2200" b="0" dirty="0">
                <a:solidFill>
                  <a:schemeClr val="tx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Integração equipamentos públicos</a:t>
            </a:r>
          </a:p>
        </p:txBody>
      </p:sp>
      <p:sp>
        <p:nvSpPr>
          <p:cNvPr id="63" name="Triângulo isósceles 62">
            <a:extLst>
              <a:ext uri="{FF2B5EF4-FFF2-40B4-BE49-F238E27FC236}">
                <a16:creationId xmlns:a16="http://schemas.microsoft.com/office/drawing/2014/main" id="{9D25EFEA-7475-A203-492D-2EF3D2205647}"/>
              </a:ext>
            </a:extLst>
          </p:cNvPr>
          <p:cNvSpPr/>
          <p:nvPr/>
        </p:nvSpPr>
        <p:spPr>
          <a:xfrm rot="10800000">
            <a:off x="4119581" y="1091555"/>
            <a:ext cx="229258" cy="197637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1227332-31EB-A190-8EFC-3654EE130A69}"/>
              </a:ext>
            </a:extLst>
          </p:cNvPr>
          <p:cNvGrpSpPr/>
          <p:nvPr/>
        </p:nvGrpSpPr>
        <p:grpSpPr>
          <a:xfrm>
            <a:off x="131804" y="3212761"/>
            <a:ext cx="7792996" cy="750820"/>
            <a:chOff x="132520" y="4631117"/>
            <a:chExt cx="7792996" cy="1015662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F4842CFB-D4AA-4137-D3B9-2A2D5810A136}"/>
                </a:ext>
              </a:extLst>
            </p:cNvPr>
            <p:cNvSpPr/>
            <p:nvPr/>
          </p:nvSpPr>
          <p:spPr>
            <a:xfrm>
              <a:off x="132520" y="4631117"/>
              <a:ext cx="7792996" cy="10156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spaço Reservado para Conteúdo 1">
              <a:extLst>
                <a:ext uri="{FF2B5EF4-FFF2-40B4-BE49-F238E27FC236}">
                  <a16:creationId xmlns:a16="http://schemas.microsoft.com/office/drawing/2014/main" id="{225F2E89-8395-E3A7-0083-95C568FD23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2763" y="4891618"/>
              <a:ext cx="6174513" cy="541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buFont typeface="Wingdings" panose="05000000000000000000" pitchFamily="2" charset="2"/>
                <a:buChar char="v"/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Prompt" panose="00000500000000000000" pitchFamily="2" charset="-34"/>
                  <a:cs typeface="Prompt" panose="00000500000000000000" pitchFamily="2" charset="-34"/>
                </a:defRPr>
              </a:lvl1pPr>
            </a:lstStyle>
            <a:p>
              <a:pPr marL="0" indent="0">
                <a:buNone/>
              </a:pPr>
              <a:r>
                <a:rPr lang="pt-BR" altLang="pt-BR" sz="2000" dirty="0"/>
                <a:t>Unidade de Recuperação Energética </a:t>
              </a:r>
              <a:r>
                <a:rPr lang="pt-BR" altLang="pt-BR" sz="2000" dirty="0">
                  <a:solidFill>
                    <a:schemeClr val="bg1">
                      <a:lumMod val="65000"/>
                    </a:schemeClr>
                  </a:solidFill>
                </a:rPr>
                <a:t>(URE)</a:t>
              </a: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E432E647-D63E-C7F9-66F3-537788A7BB67}"/>
                </a:ext>
              </a:extLst>
            </p:cNvPr>
            <p:cNvSpPr/>
            <p:nvPr/>
          </p:nvSpPr>
          <p:spPr>
            <a:xfrm>
              <a:off x="132521" y="4631117"/>
              <a:ext cx="388616" cy="1015662"/>
            </a:xfrm>
            <a:custGeom>
              <a:avLst/>
              <a:gdLst>
                <a:gd name="connsiteX0" fmla="*/ 448504 w 448504"/>
                <a:gd name="connsiteY0" fmla="*/ 0 h 914922"/>
                <a:gd name="connsiteX1" fmla="*/ 448504 w 448504"/>
                <a:gd name="connsiteY1" fmla="*/ 914922 h 914922"/>
                <a:gd name="connsiteX2" fmla="*/ 366069 w 448504"/>
                <a:gd name="connsiteY2" fmla="*/ 906612 h 914922"/>
                <a:gd name="connsiteX3" fmla="*/ 0 w 448504"/>
                <a:gd name="connsiteY3" fmla="*/ 457461 h 914922"/>
                <a:gd name="connsiteX4" fmla="*/ 366069 w 448504"/>
                <a:gd name="connsiteY4" fmla="*/ 8311 h 91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504" h="914922">
                  <a:moveTo>
                    <a:pt x="448504" y="0"/>
                  </a:moveTo>
                  <a:lnTo>
                    <a:pt x="448504" y="914922"/>
                  </a:lnTo>
                  <a:lnTo>
                    <a:pt x="366069" y="906612"/>
                  </a:lnTo>
                  <a:cubicBezTo>
                    <a:pt x="157154" y="863862"/>
                    <a:pt x="0" y="679014"/>
                    <a:pt x="0" y="457461"/>
                  </a:cubicBezTo>
                  <a:cubicBezTo>
                    <a:pt x="0" y="235909"/>
                    <a:pt x="157154" y="51061"/>
                    <a:pt x="366069" y="831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8" name="Imagem 7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3474FC42-E6DC-D2DD-BFF7-139DEC518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76" y="4894242"/>
              <a:ext cx="285134" cy="38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747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2CA7AA5-8F04-915B-7659-9BA1C6088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1" y="1668524"/>
            <a:ext cx="12192001" cy="7996638"/>
          </a:xfrm>
          <a:prstGeom prst="rect">
            <a:avLst/>
          </a:prstGeom>
          <a:solidFill>
            <a:srgbClr val="336600">
              <a:alpha val="71000"/>
            </a:srgbClr>
          </a:solidFill>
          <a:effectLst>
            <a:outerShdw dist="50800" sx="1000" sy="1000" algn="ctr" rotWithShape="0">
              <a:srgbClr val="336600"/>
            </a:outerShdw>
          </a:effectLst>
        </p:spPr>
      </p:pic>
      <p:grpSp>
        <p:nvGrpSpPr>
          <p:cNvPr id="15" name="texto5">
            <a:extLst>
              <a:ext uri="{FF2B5EF4-FFF2-40B4-BE49-F238E27FC236}">
                <a16:creationId xmlns:a16="http://schemas.microsoft.com/office/drawing/2014/main" id="{9D600194-4F0F-DDE1-9728-FB6AFB6F9496}"/>
              </a:ext>
            </a:extLst>
          </p:cNvPr>
          <p:cNvGrpSpPr/>
          <p:nvPr/>
        </p:nvGrpSpPr>
        <p:grpSpPr>
          <a:xfrm>
            <a:off x="6079538" y="2995749"/>
            <a:ext cx="5775507" cy="901731"/>
            <a:chOff x="12158281" y="3189400"/>
            <a:chExt cx="11551013" cy="1803462"/>
          </a:xfrm>
        </p:grpSpPr>
        <p:sp useBgFill="1"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16C3012B-7E17-3649-FF3C-50DB57F9E521}"/>
                </a:ext>
              </a:extLst>
            </p:cNvPr>
            <p:cNvSpPr/>
            <p:nvPr/>
          </p:nvSpPr>
          <p:spPr>
            <a:xfrm>
              <a:off x="12158281" y="3189400"/>
              <a:ext cx="11551013" cy="175432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27000" dist="63500" dir="13500000">
                <a:schemeClr val="accent1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436EAF2-4A38-0271-22FE-8558EC553014}"/>
                </a:ext>
              </a:extLst>
            </p:cNvPr>
            <p:cNvSpPr txBox="1"/>
            <p:nvPr/>
          </p:nvSpPr>
          <p:spPr>
            <a:xfrm>
              <a:off x="14417111" y="3205526"/>
              <a:ext cx="472950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Black" panose="020B0503030403020204" pitchFamily="34" charset="0"/>
                </a:rPr>
                <a:t>5. Criação de empregos 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9AB91E1-B9D5-3199-41D5-94DA074EAB8B}"/>
                </a:ext>
              </a:extLst>
            </p:cNvPr>
            <p:cNvSpPr txBox="1"/>
            <p:nvPr/>
          </p:nvSpPr>
          <p:spPr>
            <a:xfrm>
              <a:off x="14376093" y="3700200"/>
              <a:ext cx="8354805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dirty="0">
                  <a:solidFill>
                    <a:schemeClr val="tx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 operação de um </a:t>
              </a:r>
              <a:r>
                <a:rPr lang="pt-BR" sz="1200" dirty="0" err="1">
                  <a:solidFill>
                    <a:schemeClr val="tx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ecoparque</a:t>
              </a:r>
              <a:r>
                <a:rPr lang="pt-BR" sz="1200" dirty="0">
                  <a:solidFill>
                    <a:schemeClr val="tx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exige uma força de trabalho diversificada, criando vários empregos diretos e indiretos </a:t>
              </a:r>
              <a:endParaRPr lang="pt-BR" sz="1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9" name="ic5">
            <a:extLst>
              <a:ext uri="{FF2B5EF4-FFF2-40B4-BE49-F238E27FC236}">
                <a16:creationId xmlns:a16="http://schemas.microsoft.com/office/drawing/2014/main" id="{EE7E7E28-BB3C-CD86-B0DB-BDC32CA4AA04}"/>
              </a:ext>
            </a:extLst>
          </p:cNvPr>
          <p:cNvGrpSpPr>
            <a:grpSpLocks noChangeAspect="1"/>
          </p:cNvGrpSpPr>
          <p:nvPr/>
        </p:nvGrpSpPr>
        <p:grpSpPr>
          <a:xfrm>
            <a:off x="11156022" y="2940820"/>
            <a:ext cx="1008000" cy="1008000"/>
            <a:chOff x="923908" y="1098988"/>
            <a:chExt cx="840323" cy="840323"/>
          </a:xfrm>
        </p:grpSpPr>
        <p:grpSp>
          <p:nvGrpSpPr>
            <p:cNvPr id="20" name="Botao">
              <a:extLst>
                <a:ext uri="{FF2B5EF4-FFF2-40B4-BE49-F238E27FC236}">
                  <a16:creationId xmlns:a16="http://schemas.microsoft.com/office/drawing/2014/main" id="{8CB16DB5-A611-5CEA-C601-43541EA9D8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74B0376-63C1-21F6-8C7C-8B8992C372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638D2F8-C344-DAA0-FF99-0D3937EF48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88B4E992-1203-789D-F0F6-F6014807A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grpSp>
        <p:nvGrpSpPr>
          <p:cNvPr id="24" name="texto6">
            <a:extLst>
              <a:ext uri="{FF2B5EF4-FFF2-40B4-BE49-F238E27FC236}">
                <a16:creationId xmlns:a16="http://schemas.microsoft.com/office/drawing/2014/main" id="{6FC1A54A-8F4E-CBA4-CC07-DD71252D6DB5}"/>
              </a:ext>
            </a:extLst>
          </p:cNvPr>
          <p:cNvGrpSpPr/>
          <p:nvPr/>
        </p:nvGrpSpPr>
        <p:grpSpPr>
          <a:xfrm>
            <a:off x="6088682" y="4347152"/>
            <a:ext cx="5775507" cy="913629"/>
            <a:chOff x="12176569" y="3128494"/>
            <a:chExt cx="11551013" cy="1827257"/>
          </a:xfrm>
        </p:grpSpPr>
        <p:sp useBgFill="1">
          <p:nvSpPr>
            <p:cNvPr id="25" name="Retângulo Arredondado 24">
              <a:extLst>
                <a:ext uri="{FF2B5EF4-FFF2-40B4-BE49-F238E27FC236}">
                  <a16:creationId xmlns:a16="http://schemas.microsoft.com/office/drawing/2014/main" id="{6D4114FE-BC15-86A2-F985-204C6859A7F1}"/>
                </a:ext>
              </a:extLst>
            </p:cNvPr>
            <p:cNvSpPr/>
            <p:nvPr/>
          </p:nvSpPr>
          <p:spPr>
            <a:xfrm>
              <a:off x="12176569" y="3189400"/>
              <a:ext cx="11551013" cy="175432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27000" dist="63500" dir="13500000">
                <a:schemeClr val="accent1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34D26FD1-F621-25EC-F84C-175CB90DDEC6}"/>
                </a:ext>
              </a:extLst>
            </p:cNvPr>
            <p:cNvSpPr txBox="1"/>
            <p:nvPr/>
          </p:nvSpPr>
          <p:spPr>
            <a:xfrm>
              <a:off x="14568901" y="3128494"/>
              <a:ext cx="7619037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Black" panose="020B0503030403020204" pitchFamily="34" charset="0"/>
                </a:rPr>
                <a:t>6. Incentivos à economia circular e a conscientização ambiental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72AC2BF9-5E9E-48E8-6EE4-0AE78A5FA88E}"/>
                </a:ext>
              </a:extLst>
            </p:cNvPr>
            <p:cNvSpPr txBox="1"/>
            <p:nvPr/>
          </p:nvSpPr>
          <p:spPr>
            <a:xfrm>
              <a:off x="14568901" y="4032422"/>
              <a:ext cx="8335127" cy="923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dirty="0" err="1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" panose="020B0503030403020204" pitchFamily="34" charset="0"/>
                </a:rPr>
                <a:t>Ecoparques</a:t>
              </a:r>
              <a:r>
                <a:rPr lang="pt-BR" sz="1200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" panose="020B0503030403020204" pitchFamily="34" charset="0"/>
                </a:rPr>
                <a:t> promovem a economia circular e oferecem programas educativos e visitas guiadas</a:t>
              </a:r>
              <a:endParaRPr lang="pt-BR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28" name="ic6">
            <a:extLst>
              <a:ext uri="{FF2B5EF4-FFF2-40B4-BE49-F238E27FC236}">
                <a16:creationId xmlns:a16="http://schemas.microsoft.com/office/drawing/2014/main" id="{CB7F6AFD-7C0A-5312-628B-F8B7FE1030A2}"/>
              </a:ext>
            </a:extLst>
          </p:cNvPr>
          <p:cNvGrpSpPr>
            <a:grpSpLocks noChangeAspect="1"/>
          </p:cNvGrpSpPr>
          <p:nvPr/>
        </p:nvGrpSpPr>
        <p:grpSpPr>
          <a:xfrm>
            <a:off x="11099714" y="4277223"/>
            <a:ext cx="1008000" cy="1008000"/>
            <a:chOff x="923908" y="1098988"/>
            <a:chExt cx="840323" cy="840323"/>
          </a:xfrm>
        </p:grpSpPr>
        <p:grpSp>
          <p:nvGrpSpPr>
            <p:cNvPr id="29" name="Botao">
              <a:extLst>
                <a:ext uri="{FF2B5EF4-FFF2-40B4-BE49-F238E27FC236}">
                  <a16:creationId xmlns:a16="http://schemas.microsoft.com/office/drawing/2014/main" id="{57F1F047-FF58-45A6-0696-0DCC4D59E0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C5F2DD5-59D5-FDA4-0E51-94DB773DA9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58C5EC9-7D58-DB40-9CA1-4FB7B5871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6" y="3116546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5D5D4E26-DFB5-C4AC-B3C1-CC3797D65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grpSp>
        <p:nvGrpSpPr>
          <p:cNvPr id="33" name="texto4">
            <a:extLst>
              <a:ext uri="{FF2B5EF4-FFF2-40B4-BE49-F238E27FC236}">
                <a16:creationId xmlns:a16="http://schemas.microsoft.com/office/drawing/2014/main" id="{684F3925-B618-8573-28E9-14E1A600563C}"/>
              </a:ext>
            </a:extLst>
          </p:cNvPr>
          <p:cNvGrpSpPr/>
          <p:nvPr/>
        </p:nvGrpSpPr>
        <p:grpSpPr>
          <a:xfrm>
            <a:off x="6088682" y="1594700"/>
            <a:ext cx="5775507" cy="877164"/>
            <a:chOff x="12176569" y="3189400"/>
            <a:chExt cx="11551013" cy="1754327"/>
          </a:xfrm>
        </p:grpSpPr>
        <p:sp useBgFill="1">
          <p:nvSpPr>
            <p:cNvPr id="34" name="Retângulo Arredondado 33">
              <a:extLst>
                <a:ext uri="{FF2B5EF4-FFF2-40B4-BE49-F238E27FC236}">
                  <a16:creationId xmlns:a16="http://schemas.microsoft.com/office/drawing/2014/main" id="{28505A7D-F68A-4C6F-3895-4692FD3B92DF}"/>
                </a:ext>
              </a:extLst>
            </p:cNvPr>
            <p:cNvSpPr/>
            <p:nvPr/>
          </p:nvSpPr>
          <p:spPr>
            <a:xfrm>
              <a:off x="12176569" y="3189400"/>
              <a:ext cx="11551013" cy="175432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27000" dist="63500" dir="13500000">
                <a:schemeClr val="accent1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D3AFA749-31FE-63C5-38D1-B154552AD03F}"/>
                </a:ext>
              </a:extLst>
            </p:cNvPr>
            <p:cNvSpPr txBox="1"/>
            <p:nvPr/>
          </p:nvSpPr>
          <p:spPr>
            <a:xfrm>
              <a:off x="14345013" y="3207180"/>
              <a:ext cx="6762107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tx1">
                      <a:lumMod val="50000"/>
                    </a:schemeClr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</a:rPr>
                <a:t>4. </a:t>
              </a:r>
              <a:r>
                <a:rPr lang="pt-BR" sz="14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Black" panose="020B0503030403020204" pitchFamily="34" charset="0"/>
                </a:rPr>
                <a:t>Redução de impactos ambientais 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0E1AE03C-7E46-8D74-7437-A429CD2464F5}"/>
                </a:ext>
              </a:extLst>
            </p:cNvPr>
            <p:cNvSpPr txBox="1"/>
            <p:nvPr/>
          </p:nvSpPr>
          <p:spPr>
            <a:xfrm>
              <a:off x="14345013" y="3762172"/>
              <a:ext cx="829829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dirty="0">
                  <a:solidFill>
                    <a:schemeClr val="tx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Com o manejo adequado dos resíduos, diminui-se a emissão de gases de efeito estufa.</a:t>
              </a:r>
              <a:endParaRPr lang="pt-BR" sz="1200" b="1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37" name="ic4">
            <a:extLst>
              <a:ext uri="{FF2B5EF4-FFF2-40B4-BE49-F238E27FC236}">
                <a16:creationId xmlns:a16="http://schemas.microsoft.com/office/drawing/2014/main" id="{BEFBB722-A9AF-C7F5-E7E5-94FD68BCA237}"/>
              </a:ext>
            </a:extLst>
          </p:cNvPr>
          <p:cNvGrpSpPr>
            <a:grpSpLocks noChangeAspect="1"/>
          </p:cNvGrpSpPr>
          <p:nvPr/>
        </p:nvGrpSpPr>
        <p:grpSpPr>
          <a:xfrm>
            <a:off x="11129219" y="1519925"/>
            <a:ext cx="1008000" cy="1008000"/>
            <a:chOff x="923908" y="1098988"/>
            <a:chExt cx="840323" cy="840323"/>
          </a:xfrm>
        </p:grpSpPr>
        <p:grpSp>
          <p:nvGrpSpPr>
            <p:cNvPr id="38" name="Botao">
              <a:extLst>
                <a:ext uri="{FF2B5EF4-FFF2-40B4-BE49-F238E27FC236}">
                  <a16:creationId xmlns:a16="http://schemas.microsoft.com/office/drawing/2014/main" id="{4EFC8956-3839-1D72-9247-399400594A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3B36937-F350-5801-7561-6CA9EBE067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7E6A573-CCA7-A48F-9617-ACE847A541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2A983555-2CE3-DBFF-06FB-2CEC98507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grpSp>
        <p:nvGrpSpPr>
          <p:cNvPr id="42" name="texto2">
            <a:extLst>
              <a:ext uri="{FF2B5EF4-FFF2-40B4-BE49-F238E27FC236}">
                <a16:creationId xmlns:a16="http://schemas.microsoft.com/office/drawing/2014/main" id="{60CFC172-F9F1-1BAB-9C1A-F83C62BF6C04}"/>
              </a:ext>
            </a:extLst>
          </p:cNvPr>
          <p:cNvGrpSpPr/>
          <p:nvPr/>
        </p:nvGrpSpPr>
        <p:grpSpPr>
          <a:xfrm>
            <a:off x="313175" y="2960346"/>
            <a:ext cx="5775507" cy="916890"/>
            <a:chOff x="625556" y="1569942"/>
            <a:chExt cx="11551013" cy="1833780"/>
          </a:xfrm>
        </p:grpSpPr>
        <p:sp useBgFill="1">
          <p:nvSpPr>
            <p:cNvPr id="43" name="Retângulo Arredondado 42">
              <a:extLst>
                <a:ext uri="{FF2B5EF4-FFF2-40B4-BE49-F238E27FC236}">
                  <a16:creationId xmlns:a16="http://schemas.microsoft.com/office/drawing/2014/main" id="{37E98C30-D8E7-28B8-AB32-15305169F9F5}"/>
                </a:ext>
              </a:extLst>
            </p:cNvPr>
            <p:cNvSpPr/>
            <p:nvPr/>
          </p:nvSpPr>
          <p:spPr>
            <a:xfrm>
              <a:off x="625556" y="1593346"/>
              <a:ext cx="11551013" cy="175432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27000" dist="63500" dir="13500000">
                <a:schemeClr val="accent1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DDBC372B-2B87-7C12-B7B9-2CCFE25166D8}"/>
                </a:ext>
              </a:extLst>
            </p:cNvPr>
            <p:cNvSpPr txBox="1"/>
            <p:nvPr/>
          </p:nvSpPr>
          <p:spPr>
            <a:xfrm>
              <a:off x="2278194" y="1569942"/>
              <a:ext cx="514948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Black" panose="020B0503030403020204" pitchFamily="34" charset="0"/>
                </a:rPr>
                <a:t>2. Reciclagem de materiais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FC785D5-8AFC-4F51-704A-5A106E9485E6}"/>
                </a:ext>
              </a:extLst>
            </p:cNvPr>
            <p:cNvSpPr txBox="1"/>
            <p:nvPr/>
          </p:nvSpPr>
          <p:spPr>
            <a:xfrm>
              <a:off x="2299476" y="2111060"/>
              <a:ext cx="7145995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 triagem e o processamento de resíduos em um </a:t>
              </a:r>
              <a:r>
                <a:rPr lang="pt-BR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</a:t>
              </a:r>
              <a:r>
                <a:rPr lang="pt-BR" sz="12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coparque</a:t>
              </a:r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permitem a reciclagem de materiais valiosos</a:t>
              </a:r>
              <a:endParaRPr lang="pt-BR" sz="1200" b="1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46" name="ic2">
            <a:extLst>
              <a:ext uri="{FF2B5EF4-FFF2-40B4-BE49-F238E27FC236}">
                <a16:creationId xmlns:a16="http://schemas.microsoft.com/office/drawing/2014/main" id="{3AAE8F87-6632-AA9E-2938-2749F88A233F}"/>
              </a:ext>
            </a:extLst>
          </p:cNvPr>
          <p:cNvGrpSpPr>
            <a:grpSpLocks noChangeAspect="1"/>
          </p:cNvGrpSpPr>
          <p:nvPr/>
        </p:nvGrpSpPr>
        <p:grpSpPr>
          <a:xfrm>
            <a:off x="102575" y="2922039"/>
            <a:ext cx="1008000" cy="1008000"/>
            <a:chOff x="923908" y="1098988"/>
            <a:chExt cx="840323" cy="840323"/>
          </a:xfrm>
        </p:grpSpPr>
        <p:grpSp>
          <p:nvGrpSpPr>
            <p:cNvPr id="47" name="Botao">
              <a:extLst>
                <a:ext uri="{FF2B5EF4-FFF2-40B4-BE49-F238E27FC236}">
                  <a16:creationId xmlns:a16="http://schemas.microsoft.com/office/drawing/2014/main" id="{75152060-91B7-17E2-D25B-E7128E9D2C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CEAA12C-FF0E-6D20-72C9-2C816252B7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4839397-D2AF-5B79-0F0B-0401F9C4B6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51A13884-9E72-5293-74B6-48BE6A12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grpSp>
        <p:nvGrpSpPr>
          <p:cNvPr id="51" name="texto3">
            <a:extLst>
              <a:ext uri="{FF2B5EF4-FFF2-40B4-BE49-F238E27FC236}">
                <a16:creationId xmlns:a16="http://schemas.microsoft.com/office/drawing/2014/main" id="{631F6192-6D04-77A5-FC4E-4E680509E127}"/>
              </a:ext>
            </a:extLst>
          </p:cNvPr>
          <p:cNvGrpSpPr/>
          <p:nvPr/>
        </p:nvGrpSpPr>
        <p:grpSpPr>
          <a:xfrm>
            <a:off x="313175" y="4377606"/>
            <a:ext cx="5775507" cy="914188"/>
            <a:chOff x="625556" y="1593346"/>
            <a:chExt cx="11551013" cy="1828375"/>
          </a:xfrm>
        </p:grpSpPr>
        <p:sp useBgFill="1">
          <p:nvSpPr>
            <p:cNvPr id="52" name="Retângulo Arredondado 51">
              <a:extLst>
                <a:ext uri="{FF2B5EF4-FFF2-40B4-BE49-F238E27FC236}">
                  <a16:creationId xmlns:a16="http://schemas.microsoft.com/office/drawing/2014/main" id="{C5C1AB51-0F47-F6B2-577B-732CE8BA7366}"/>
                </a:ext>
              </a:extLst>
            </p:cNvPr>
            <p:cNvSpPr/>
            <p:nvPr/>
          </p:nvSpPr>
          <p:spPr>
            <a:xfrm>
              <a:off x="625556" y="1593346"/>
              <a:ext cx="11551013" cy="175432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27000" dist="63500" dir="13500000">
                <a:schemeClr val="accent1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13D51D05-54BA-3E7E-CDE8-D9961209D0FD}"/>
                </a:ext>
              </a:extLst>
            </p:cNvPr>
            <p:cNvSpPr txBox="1"/>
            <p:nvPr/>
          </p:nvSpPr>
          <p:spPr>
            <a:xfrm>
              <a:off x="2354340" y="1696868"/>
              <a:ext cx="445057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tx1">
                      <a:lumMod val="75000"/>
                    </a:schemeClr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</a:rPr>
                <a:t>3</a:t>
              </a:r>
              <a:r>
                <a:rPr lang="pt-BR" sz="1400" b="1" dirty="0">
                  <a:solidFill>
                    <a:schemeClr val="tx1">
                      <a:lumMod val="50000"/>
                    </a:schemeClr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</a:rPr>
                <a:t>. </a:t>
              </a:r>
              <a:r>
                <a:rPr lang="pt-BR" sz="14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Black" panose="020B0503030403020204" pitchFamily="34" charset="0"/>
                </a:rPr>
                <a:t>Geração de energia</a:t>
              </a:r>
              <a:r>
                <a:rPr lang="pt-BR" sz="1400" b="1" dirty="0">
                  <a:solidFill>
                    <a:schemeClr val="tx1">
                      <a:lumMod val="75000"/>
                    </a:schemeClr>
                  </a:solidFill>
                  <a:latin typeface="Century Gothic" panose="020B0502020202020204" pitchFamily="34" charset="0"/>
                  <a:ea typeface="Source Sans Pro Black" panose="020B0503030403020204" pitchFamily="34" charset="0"/>
                </a:rPr>
                <a:t> 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13E21192-BD01-973D-F53B-A5081D82B9F2}"/>
                </a:ext>
              </a:extLst>
            </p:cNvPr>
            <p:cNvSpPr txBox="1"/>
            <p:nvPr/>
          </p:nvSpPr>
          <p:spPr>
            <a:xfrm>
              <a:off x="2334802" y="2129060"/>
              <a:ext cx="7760485" cy="1292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effectLst/>
                  <a:latin typeface="Century Gothic" panose="020B0502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Resíduos não recicláveis podem ser utilizados para a geração de energia através da incineração controlada.</a:t>
              </a:r>
              <a:endParaRPr lang="pt-BR" sz="1200" b="1" dirty="0"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55" name="ic3">
            <a:extLst>
              <a:ext uri="{FF2B5EF4-FFF2-40B4-BE49-F238E27FC236}">
                <a16:creationId xmlns:a16="http://schemas.microsoft.com/office/drawing/2014/main" id="{5DB6EEAE-1C75-593F-8707-2BF7122F6876}"/>
              </a:ext>
            </a:extLst>
          </p:cNvPr>
          <p:cNvGrpSpPr>
            <a:grpSpLocks noChangeAspect="1"/>
          </p:cNvGrpSpPr>
          <p:nvPr/>
        </p:nvGrpSpPr>
        <p:grpSpPr>
          <a:xfrm>
            <a:off x="102575" y="4320819"/>
            <a:ext cx="1008000" cy="1008000"/>
            <a:chOff x="923908" y="1098988"/>
            <a:chExt cx="840323" cy="840323"/>
          </a:xfrm>
        </p:grpSpPr>
        <p:grpSp>
          <p:nvGrpSpPr>
            <p:cNvPr id="56" name="Botao">
              <a:extLst>
                <a:ext uri="{FF2B5EF4-FFF2-40B4-BE49-F238E27FC236}">
                  <a16:creationId xmlns:a16="http://schemas.microsoft.com/office/drawing/2014/main" id="{0C02D288-D09E-48E2-A0E6-71DB527BAD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5492001-E190-C8BA-7DE8-452AA431A5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66C6A3E-4E6B-D0E6-04B3-3BC24C4535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57" name="Gráfico 56">
              <a:extLst>
                <a:ext uri="{FF2B5EF4-FFF2-40B4-BE49-F238E27FC236}">
                  <a16:creationId xmlns:a16="http://schemas.microsoft.com/office/drawing/2014/main" id="{027188F7-6A7E-D9BE-5547-2B0427582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grpSp>
        <p:nvGrpSpPr>
          <p:cNvPr id="60" name="texto1">
            <a:extLst>
              <a:ext uri="{FF2B5EF4-FFF2-40B4-BE49-F238E27FC236}">
                <a16:creationId xmlns:a16="http://schemas.microsoft.com/office/drawing/2014/main" id="{233D34EA-AD23-4C44-0A44-D69AFA61368C}"/>
              </a:ext>
            </a:extLst>
          </p:cNvPr>
          <p:cNvGrpSpPr/>
          <p:nvPr/>
        </p:nvGrpSpPr>
        <p:grpSpPr>
          <a:xfrm>
            <a:off x="313175" y="1573309"/>
            <a:ext cx="5775507" cy="917138"/>
            <a:chOff x="625556" y="1550564"/>
            <a:chExt cx="11551013" cy="1834275"/>
          </a:xfrm>
        </p:grpSpPr>
        <p:sp useBgFill="1">
          <p:nvSpPr>
            <p:cNvPr id="61" name="Retângulo Arredondado 60">
              <a:extLst>
                <a:ext uri="{FF2B5EF4-FFF2-40B4-BE49-F238E27FC236}">
                  <a16:creationId xmlns:a16="http://schemas.microsoft.com/office/drawing/2014/main" id="{C0C72540-9DB5-2EFF-DF73-542147AF77D6}"/>
                </a:ext>
              </a:extLst>
            </p:cNvPr>
            <p:cNvSpPr/>
            <p:nvPr/>
          </p:nvSpPr>
          <p:spPr>
            <a:xfrm>
              <a:off x="625556" y="1593346"/>
              <a:ext cx="11551013" cy="175432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27000" dist="63500" dir="13500000">
                <a:schemeClr val="accent1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7D3EB750-C1FC-AE7E-ECEE-03E67684AC80}"/>
                </a:ext>
              </a:extLst>
            </p:cNvPr>
            <p:cNvSpPr txBox="1"/>
            <p:nvPr/>
          </p:nvSpPr>
          <p:spPr>
            <a:xfrm>
              <a:off x="2189748" y="1550564"/>
              <a:ext cx="8461289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Black" panose="020B0503030403020204" pitchFamily="34" charset="0"/>
                </a:rPr>
                <a:t>1</a:t>
              </a:r>
              <a:r>
                <a:rPr lang="pt-BR" sz="12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Black" panose="020B0503030403020204" pitchFamily="34" charset="0"/>
                </a:rPr>
                <a:t>. </a:t>
              </a:r>
              <a:r>
                <a:rPr lang="pt-BR" sz="1400" b="1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Black" panose="020B0503030403020204" pitchFamily="34" charset="0"/>
                </a:rPr>
                <a:t>Redução do volume de resíduos em Aterros </a:t>
              </a: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C8A8972F-94CB-123C-DBAA-B602ACCBBCAD}"/>
                </a:ext>
              </a:extLst>
            </p:cNvPr>
            <p:cNvSpPr txBox="1"/>
            <p:nvPr/>
          </p:nvSpPr>
          <p:spPr>
            <a:xfrm>
              <a:off x="2265996" y="2092178"/>
              <a:ext cx="9578663" cy="1292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Ao promover a separação, reciclagem</a:t>
              </a:r>
              <a:r>
                <a:rPr lang="pt-BR" sz="1200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 e</a:t>
              </a:r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 incineração de materiais, diminui-se a </a:t>
              </a:r>
              <a:r>
                <a:rPr lang="pt-BR" sz="1200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quantidade de </a:t>
              </a:r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resíduos que são enviados aos aterros </a:t>
              </a:r>
              <a:r>
                <a:rPr lang="pt-BR" sz="1200" dirty="0">
                  <a:solidFill>
                    <a:schemeClr val="tx1">
                      <a:lumMod val="50000"/>
                    </a:schemeClr>
                  </a:solidFill>
                  <a:latin typeface="Century Gothic" panose="020B0502020202020204" pitchFamily="34" charset="0"/>
                  <a:ea typeface="Source Sans Pro Light" panose="020B0403030403020204" pitchFamily="34" charset="0"/>
                </a:rPr>
                <a:t>sanitários. </a:t>
              </a:r>
              <a:endParaRPr lang="pt-BR" sz="12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64" name="ic1">
            <a:extLst>
              <a:ext uri="{FF2B5EF4-FFF2-40B4-BE49-F238E27FC236}">
                <a16:creationId xmlns:a16="http://schemas.microsoft.com/office/drawing/2014/main" id="{6649D8FC-5651-42E7-0D80-233834E50BA0}"/>
              </a:ext>
            </a:extLst>
          </p:cNvPr>
          <p:cNvGrpSpPr>
            <a:grpSpLocks noChangeAspect="1"/>
          </p:cNvGrpSpPr>
          <p:nvPr/>
        </p:nvGrpSpPr>
        <p:grpSpPr>
          <a:xfrm>
            <a:off x="102575" y="1523260"/>
            <a:ext cx="1008000" cy="1008000"/>
            <a:chOff x="923908" y="1098988"/>
            <a:chExt cx="840323" cy="840323"/>
          </a:xfrm>
        </p:grpSpPr>
        <p:grpSp>
          <p:nvGrpSpPr>
            <p:cNvPr id="65" name="Botao">
              <a:extLst>
                <a:ext uri="{FF2B5EF4-FFF2-40B4-BE49-F238E27FC236}">
                  <a16:creationId xmlns:a16="http://schemas.microsoft.com/office/drawing/2014/main" id="{98C44664-D739-2211-D6D6-162E7A9065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908" y="1098988"/>
              <a:ext cx="840323" cy="840323"/>
              <a:chOff x="5736000" y="3069000"/>
              <a:chExt cx="720000" cy="720000"/>
            </a:xfrm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40A823F-154C-8F8D-393B-5F05097A4D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36000" y="306900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AE60D15-467C-8847-26CC-ACD9FB7648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83547" y="3116547"/>
                <a:ext cx="624906" cy="6249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27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 dirty="0"/>
              </a:p>
            </p:txBody>
          </p:sp>
        </p:grpSp>
        <p:pic>
          <p:nvPicPr>
            <p:cNvPr id="66" name="Gráfico 65">
              <a:extLst>
                <a:ext uri="{FF2B5EF4-FFF2-40B4-BE49-F238E27FC236}">
                  <a16:creationId xmlns:a16="http://schemas.microsoft.com/office/drawing/2014/main" id="{CEC3848E-1C7F-5EA7-6AEC-4AFF21AD1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140158" y="1315238"/>
              <a:ext cx="407822" cy="407822"/>
            </a:xfrm>
            <a:prstGeom prst="rect">
              <a:avLst/>
            </a:prstGeom>
          </p:spPr>
        </p:pic>
      </p:grp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7FDCE58F-FEA6-993B-FCDB-97E562CFF5E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13"/>
          <a:srcRect l="8324" t="8324" r="8324" b="8324"/>
          <a:stretch/>
        </p:blipFill>
        <p:spPr>
          <a:xfrm>
            <a:off x="4224287" y="-152420"/>
            <a:ext cx="3739357" cy="7409994"/>
          </a:xfrm>
          <a:effectLst>
            <a:outerShdw blurRad="317500" sx="103000" sy="103000" algn="ctr" rotWithShape="0">
              <a:schemeClr val="accent6">
                <a:alpha val="35000"/>
              </a:schemeClr>
            </a:outerShdw>
            <a:softEdge rad="952500"/>
          </a:effec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BDB8D8C-20B6-8635-B0B1-CAA5726DB2A9}"/>
              </a:ext>
            </a:extLst>
          </p:cNvPr>
          <p:cNvSpPr txBox="1"/>
          <p:nvPr/>
        </p:nvSpPr>
        <p:spPr>
          <a:xfrm>
            <a:off x="2396995" y="187172"/>
            <a:ext cx="79087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Vantagens da implementação dos </a:t>
            </a:r>
            <a:r>
              <a:rPr lang="pt-BR" sz="2500" b="1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Ecoparques</a:t>
            </a:r>
            <a:endParaRPr lang="pt-BR" sz="2500" b="1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-3.54167E-6 0.4062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6841E-6 -1.85185E-6 L 0.43766 -1.85185E-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8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6841E-6 -1.85185E-6 L 0.43766 -1.85185E-6 " pathEditMode="relative" rAng="0" ptsTypes="AA">
                                      <p:cBhvr>
                                        <p:cTn id="30" dur="1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8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6841E-6 -1.85185E-6 L 0.43766 -1.85185E-6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83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43894 2.59259E-6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43893 -3.33333E-6 " pathEditMode="relative" rAng="0" ptsTypes="AA">
                                      <p:cBhvr>
                                        <p:cTn id="66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43893 -7.40741E-7 " pathEditMode="relative" rAng="0" ptsTypes="AA">
                                      <p:cBhvr>
                                        <p:cTn id="78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EF629041-B92E-3407-566D-EBD405FFFE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33" r="45586"/>
          <a:stretch/>
        </p:blipFill>
        <p:spPr>
          <a:xfrm>
            <a:off x="-39024" y="-66319"/>
            <a:ext cx="12192000" cy="6868149"/>
          </a:xfrm>
          <a:prstGeom prst="rect">
            <a:avLst/>
          </a:prstGeom>
        </p:spPr>
      </p:pic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5EDC60D0-F6C2-DEF7-C01E-2A5F4C449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238" y="56170"/>
            <a:ext cx="715738" cy="213553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0171C6B-B287-D75E-5446-B42212D10713}"/>
              </a:ext>
            </a:extLst>
          </p:cNvPr>
          <p:cNvGrpSpPr/>
          <p:nvPr/>
        </p:nvGrpSpPr>
        <p:grpSpPr>
          <a:xfrm>
            <a:off x="519866" y="642378"/>
            <a:ext cx="11457067" cy="1804547"/>
            <a:chOff x="186291" y="1891055"/>
            <a:chExt cx="4273742" cy="4561996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0B1DEE2F-8BAA-A78D-74DF-E665BBD1C0A1}"/>
                </a:ext>
              </a:extLst>
            </p:cNvPr>
            <p:cNvSpPr/>
            <p:nvPr/>
          </p:nvSpPr>
          <p:spPr>
            <a:xfrm>
              <a:off x="186291" y="1891055"/>
              <a:ext cx="4273742" cy="4561996"/>
            </a:xfrm>
            <a:prstGeom prst="roundRect">
              <a:avLst>
                <a:gd name="adj" fmla="val 7724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FB4C63F4-D92C-92BA-AB5A-3488DFEB4A02}"/>
                </a:ext>
              </a:extLst>
            </p:cNvPr>
            <p:cNvSpPr/>
            <p:nvPr/>
          </p:nvSpPr>
          <p:spPr>
            <a:xfrm>
              <a:off x="224000" y="1985769"/>
              <a:ext cx="4200300" cy="4387039"/>
            </a:xfrm>
            <a:prstGeom prst="roundRect">
              <a:avLst>
                <a:gd name="adj" fmla="val 5659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D89D8005-5956-5741-F3E6-2469773F5200}"/>
              </a:ext>
            </a:extLst>
          </p:cNvPr>
          <p:cNvSpPr txBox="1"/>
          <p:nvPr/>
        </p:nvSpPr>
        <p:spPr>
          <a:xfrm>
            <a:off x="661852" y="815595"/>
            <a:ext cx="111730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Processo utilizado que por meio de equipamentos, separa a fração inorgânica da orgânica, esta última é tratada através de método específico. </a:t>
            </a:r>
          </a:p>
          <a:p>
            <a:pPr algn="just"/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just"/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Até 2025 a Europa contabilizará cerca de 700 plantas de tratamento mecânico biológico de resíduos sólidos urbanos o que demonstra que a solução é viável e consolidada.</a:t>
            </a:r>
          </a:p>
        </p:txBody>
      </p:sp>
      <p:sp>
        <p:nvSpPr>
          <p:cNvPr id="6" name="TextBox 130">
            <a:extLst>
              <a:ext uri="{FF2B5EF4-FFF2-40B4-BE49-F238E27FC236}">
                <a16:creationId xmlns:a16="http://schemas.microsoft.com/office/drawing/2014/main" id="{3258906A-3C27-84D9-6D58-DFE2D0C63861}"/>
              </a:ext>
            </a:extLst>
          </p:cNvPr>
          <p:cNvSpPr txBox="1">
            <a:spLocks/>
          </p:cNvSpPr>
          <p:nvPr/>
        </p:nvSpPr>
        <p:spPr>
          <a:xfrm>
            <a:off x="304958" y="119202"/>
            <a:ext cx="7642731" cy="4247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pt-BR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Tratamento Mecânico Biológico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E9B21F1-DE44-6AD6-B464-935B1C7A6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9" y="2582677"/>
            <a:ext cx="8077200" cy="398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3.7037E-7 L 0.17708 3.7037E-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66BE857A-4912-A180-196F-3CC62666A7D4}"/>
              </a:ext>
            </a:extLst>
          </p:cNvPr>
          <p:cNvGrpSpPr/>
          <p:nvPr/>
        </p:nvGrpSpPr>
        <p:grpSpPr>
          <a:xfrm>
            <a:off x="-828031" y="1989781"/>
            <a:ext cx="8707713" cy="4972857"/>
            <a:chOff x="1481327" y="545591"/>
            <a:chExt cx="6367272" cy="3636263"/>
          </a:xfrm>
        </p:grpSpPr>
        <p:grpSp>
          <p:nvGrpSpPr>
            <p:cNvPr id="6" name="object 31">
              <a:extLst>
                <a:ext uri="{FF2B5EF4-FFF2-40B4-BE49-F238E27FC236}">
                  <a16:creationId xmlns:a16="http://schemas.microsoft.com/office/drawing/2014/main" id="{CB26393F-F816-3893-77A9-966406ACC88C}"/>
                </a:ext>
              </a:extLst>
            </p:cNvPr>
            <p:cNvGrpSpPr/>
            <p:nvPr/>
          </p:nvGrpSpPr>
          <p:grpSpPr>
            <a:xfrm>
              <a:off x="1481327" y="545591"/>
              <a:ext cx="6367272" cy="3636263"/>
              <a:chOff x="1481327" y="545591"/>
              <a:chExt cx="6367272" cy="3636263"/>
            </a:xfrm>
          </p:grpSpPr>
          <p:pic>
            <p:nvPicPr>
              <p:cNvPr id="32" name="object 37">
                <a:extLst>
                  <a:ext uri="{FF2B5EF4-FFF2-40B4-BE49-F238E27FC236}">
                    <a16:creationId xmlns:a16="http://schemas.microsoft.com/office/drawing/2014/main" id="{CA0D1621-523C-A248-E717-A1AD31752B19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481327" y="545591"/>
                <a:ext cx="6367272" cy="3636263"/>
              </a:xfrm>
              <a:prstGeom prst="rect">
                <a:avLst/>
              </a:prstGeom>
            </p:spPr>
          </p:pic>
          <p:pic>
            <p:nvPicPr>
              <p:cNvPr id="38" name="object 38">
                <a:extLst>
                  <a:ext uri="{FF2B5EF4-FFF2-40B4-BE49-F238E27FC236}">
                    <a16:creationId xmlns:a16="http://schemas.microsoft.com/office/drawing/2014/main" id="{5A100F34-DE1C-5042-A8A1-69DF3281132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34667" y="560831"/>
                <a:ext cx="6265163" cy="3534155"/>
              </a:xfrm>
              <a:prstGeom prst="rect">
                <a:avLst/>
              </a:prstGeom>
            </p:spPr>
          </p:pic>
        </p:grpSp>
        <p:grpSp>
          <p:nvGrpSpPr>
            <p:cNvPr id="7" name="object 40">
              <a:extLst>
                <a:ext uri="{FF2B5EF4-FFF2-40B4-BE49-F238E27FC236}">
                  <a16:creationId xmlns:a16="http://schemas.microsoft.com/office/drawing/2014/main" id="{34AA511C-9F31-01B9-84D0-1CF1C55786D5}"/>
                </a:ext>
              </a:extLst>
            </p:cNvPr>
            <p:cNvGrpSpPr/>
            <p:nvPr/>
          </p:nvGrpSpPr>
          <p:grpSpPr>
            <a:xfrm>
              <a:off x="4910073" y="2346705"/>
              <a:ext cx="288543" cy="507999"/>
              <a:chOff x="4910073" y="2346705"/>
              <a:chExt cx="288543" cy="507999"/>
            </a:xfrm>
          </p:grpSpPr>
          <p:pic>
            <p:nvPicPr>
              <p:cNvPr id="15" name="object 41">
                <a:extLst>
                  <a:ext uri="{FF2B5EF4-FFF2-40B4-BE49-F238E27FC236}">
                    <a16:creationId xmlns:a16="http://schemas.microsoft.com/office/drawing/2014/main" id="{2F458B21-730B-BC58-EF46-3E887CFC571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910073" y="2700273"/>
                <a:ext cx="152908" cy="154431"/>
              </a:xfrm>
              <a:prstGeom prst="rect">
                <a:avLst/>
              </a:prstGeom>
            </p:spPr>
          </p:pic>
          <p:pic>
            <p:nvPicPr>
              <p:cNvPr id="23" name="object 43">
                <a:extLst>
                  <a:ext uri="{FF2B5EF4-FFF2-40B4-BE49-F238E27FC236}">
                    <a16:creationId xmlns:a16="http://schemas.microsoft.com/office/drawing/2014/main" id="{367A4E10-33D7-8C8F-CBBE-82A2C9561D1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44185" y="2346705"/>
                <a:ext cx="154431" cy="154431"/>
              </a:xfrm>
              <a:prstGeom prst="rect">
                <a:avLst/>
              </a:prstGeom>
            </p:spPr>
          </p:pic>
        </p:grpSp>
        <p:pic>
          <p:nvPicPr>
            <p:cNvPr id="8" name="object 46">
              <a:extLst>
                <a:ext uri="{FF2B5EF4-FFF2-40B4-BE49-F238E27FC236}">
                  <a16:creationId xmlns:a16="http://schemas.microsoft.com/office/drawing/2014/main" id="{654AA9B9-456D-196B-1EC0-74C6341CC68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48758" y="2561589"/>
              <a:ext cx="152907" cy="152908"/>
            </a:xfrm>
            <a:prstGeom prst="rect">
              <a:avLst/>
            </a:prstGeom>
          </p:spPr>
        </p:pic>
        <p:grpSp>
          <p:nvGrpSpPr>
            <p:cNvPr id="9" name="object 48">
              <a:extLst>
                <a:ext uri="{FF2B5EF4-FFF2-40B4-BE49-F238E27FC236}">
                  <a16:creationId xmlns:a16="http://schemas.microsoft.com/office/drawing/2014/main" id="{6109C102-C5FA-D9D5-3F15-2034E5809131}"/>
                </a:ext>
              </a:extLst>
            </p:cNvPr>
            <p:cNvGrpSpPr/>
            <p:nvPr/>
          </p:nvGrpSpPr>
          <p:grpSpPr>
            <a:xfrm>
              <a:off x="4715001" y="2011426"/>
              <a:ext cx="1647286" cy="631443"/>
              <a:chOff x="4715001" y="2011426"/>
              <a:chExt cx="1647286" cy="631443"/>
            </a:xfrm>
          </p:grpSpPr>
          <p:pic>
            <p:nvPicPr>
              <p:cNvPr id="13" name="object 50">
                <a:extLst>
                  <a:ext uri="{FF2B5EF4-FFF2-40B4-BE49-F238E27FC236}">
                    <a16:creationId xmlns:a16="http://schemas.microsoft.com/office/drawing/2014/main" id="{9770BA63-D5F8-9959-5555-B63C2CA86F5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715001" y="2488438"/>
                <a:ext cx="152908" cy="154431"/>
              </a:xfrm>
              <a:prstGeom prst="rect">
                <a:avLst/>
              </a:prstGeom>
            </p:spPr>
          </p:pic>
          <p:pic>
            <p:nvPicPr>
              <p:cNvPr id="14" name="object 52">
                <a:extLst>
                  <a:ext uri="{FF2B5EF4-FFF2-40B4-BE49-F238E27FC236}">
                    <a16:creationId xmlns:a16="http://schemas.microsoft.com/office/drawing/2014/main" id="{5F792D4F-99ED-B00F-A6B4-845D35879ED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209380" y="2011426"/>
                <a:ext cx="152907" cy="152907"/>
              </a:xfrm>
              <a:prstGeom prst="rect">
                <a:avLst/>
              </a:prstGeom>
            </p:spPr>
          </p:pic>
        </p:grpSp>
        <p:pic>
          <p:nvPicPr>
            <p:cNvPr id="10" name="object 56">
              <a:extLst>
                <a:ext uri="{FF2B5EF4-FFF2-40B4-BE49-F238E27FC236}">
                  <a16:creationId xmlns:a16="http://schemas.microsoft.com/office/drawing/2014/main" id="{E8E9D89E-6504-489E-DD64-06F1E5A08D8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6563" y="1881885"/>
              <a:ext cx="154432" cy="152907"/>
            </a:xfrm>
            <a:prstGeom prst="rect">
              <a:avLst/>
            </a:prstGeom>
          </p:spPr>
        </p:pic>
        <p:pic>
          <p:nvPicPr>
            <p:cNvPr id="11" name="object 65">
              <a:extLst>
                <a:ext uri="{FF2B5EF4-FFF2-40B4-BE49-F238E27FC236}">
                  <a16:creationId xmlns:a16="http://schemas.microsoft.com/office/drawing/2014/main" id="{01C5ACFD-8087-2E50-53A1-AAB1412267F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85607" y="1849881"/>
              <a:ext cx="152907" cy="152907"/>
            </a:xfrm>
            <a:prstGeom prst="rect">
              <a:avLst/>
            </a:prstGeom>
          </p:spPr>
        </p:pic>
        <p:pic>
          <p:nvPicPr>
            <p:cNvPr id="12" name="object 65">
              <a:extLst>
                <a:ext uri="{FF2B5EF4-FFF2-40B4-BE49-F238E27FC236}">
                  <a16:creationId xmlns:a16="http://schemas.microsoft.com/office/drawing/2014/main" id="{DEF1AD50-0F35-680E-7805-7827FD70657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96986" y="1728977"/>
              <a:ext cx="152907" cy="152907"/>
            </a:xfrm>
            <a:prstGeom prst="rect">
              <a:avLst/>
            </a:prstGeom>
          </p:spPr>
        </p:pic>
      </p:grpSp>
      <p:grpSp>
        <p:nvGrpSpPr>
          <p:cNvPr id="60" name="banner1">
            <a:extLst>
              <a:ext uri="{FF2B5EF4-FFF2-40B4-BE49-F238E27FC236}">
                <a16:creationId xmlns:a16="http://schemas.microsoft.com/office/drawing/2014/main" id="{6382CB0E-5ADF-81E2-5A1D-88E469EC7ACB}"/>
              </a:ext>
            </a:extLst>
          </p:cNvPr>
          <p:cNvGrpSpPr/>
          <p:nvPr/>
        </p:nvGrpSpPr>
        <p:grpSpPr>
          <a:xfrm>
            <a:off x="4756881" y="781356"/>
            <a:ext cx="6847348" cy="463219"/>
            <a:chOff x="9512968" y="1562712"/>
            <a:chExt cx="13694695" cy="926437"/>
          </a:xfrm>
        </p:grpSpPr>
        <p:sp useBgFill="1">
          <p:nvSpPr>
            <p:cNvPr id="58" name="Retângulo Arredondado 57">
              <a:extLst>
                <a:ext uri="{FF2B5EF4-FFF2-40B4-BE49-F238E27FC236}">
                  <a16:creationId xmlns:a16="http://schemas.microsoft.com/office/drawing/2014/main" id="{60CC787E-3AE0-339C-44D4-F87C926A78AD}"/>
                </a:ext>
              </a:extLst>
            </p:cNvPr>
            <p:cNvSpPr/>
            <p:nvPr/>
          </p:nvSpPr>
          <p:spPr>
            <a:xfrm>
              <a:off x="9512968" y="1562712"/>
              <a:ext cx="13694695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9" name="legenda2">
              <a:extLst>
                <a:ext uri="{FF2B5EF4-FFF2-40B4-BE49-F238E27FC236}">
                  <a16:creationId xmlns:a16="http://schemas.microsoft.com/office/drawing/2014/main" id="{F89CBDE8-21E4-5A44-633F-68B677F57A6B}"/>
                </a:ext>
              </a:extLst>
            </p:cNvPr>
            <p:cNvSpPr txBox="1">
              <a:spLocks/>
            </p:cNvSpPr>
            <p:nvPr/>
          </p:nvSpPr>
          <p:spPr>
            <a:xfrm>
              <a:off x="10344786" y="1565360"/>
              <a:ext cx="12563339" cy="92332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O resíduo é inserido na caldeira para alimentar a queima e aquecer a água e transformar em vapor.</a:t>
              </a:r>
            </a:p>
          </p:txBody>
        </p:sp>
      </p:grpSp>
      <p:grpSp>
        <p:nvGrpSpPr>
          <p:cNvPr id="41" name="banner usina">
            <a:extLst>
              <a:ext uri="{FF2B5EF4-FFF2-40B4-BE49-F238E27FC236}">
                <a16:creationId xmlns:a16="http://schemas.microsoft.com/office/drawing/2014/main" id="{DDEC76F4-564C-DAAA-611F-FB8D97AF5541}"/>
              </a:ext>
            </a:extLst>
          </p:cNvPr>
          <p:cNvGrpSpPr/>
          <p:nvPr/>
        </p:nvGrpSpPr>
        <p:grpSpPr>
          <a:xfrm>
            <a:off x="95584" y="1050034"/>
            <a:ext cx="4325587" cy="1325625"/>
            <a:chOff x="961891" y="3098044"/>
            <a:chExt cx="7889039" cy="1656724"/>
          </a:xfrm>
        </p:grpSpPr>
        <p:sp useBgFill="1">
          <p:nvSpPr>
            <p:cNvPr id="42" name="Retângulo Arredondado 41">
              <a:extLst>
                <a:ext uri="{FF2B5EF4-FFF2-40B4-BE49-F238E27FC236}">
                  <a16:creationId xmlns:a16="http://schemas.microsoft.com/office/drawing/2014/main" id="{FF7CDBB0-FEBA-7CEA-204F-1010DBE7C842}"/>
                </a:ext>
              </a:extLst>
            </p:cNvPr>
            <p:cNvSpPr/>
            <p:nvPr/>
          </p:nvSpPr>
          <p:spPr>
            <a:xfrm>
              <a:off x="961891" y="3098044"/>
              <a:ext cx="7889039" cy="1649534"/>
            </a:xfrm>
            <a:prstGeom prst="roundRect">
              <a:avLst>
                <a:gd name="adj" fmla="val 10639"/>
              </a:avLst>
            </a:prstGeom>
            <a:ln>
              <a:noFill/>
            </a:ln>
            <a:effectLst>
              <a:outerShdw blurRad="583680" dist="177800" dir="18900000" algn="bl" rotWithShape="0">
                <a:prstClr val="black">
                  <a:alpha val="14338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3" name="legenda2">
              <a:extLst>
                <a:ext uri="{FF2B5EF4-FFF2-40B4-BE49-F238E27FC236}">
                  <a16:creationId xmlns:a16="http://schemas.microsoft.com/office/drawing/2014/main" id="{5D4961AE-6278-62C3-4411-4A41A12940A6}"/>
                </a:ext>
              </a:extLst>
            </p:cNvPr>
            <p:cNvSpPr txBox="1">
              <a:spLocks/>
            </p:cNvSpPr>
            <p:nvPr/>
          </p:nvSpPr>
          <p:spPr>
            <a:xfrm>
              <a:off x="1173856" y="3293100"/>
              <a:ext cx="7504516" cy="1461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Uma Unidade de Recuperação Energética (URE) funciona de forma parecida às termelétricas, convertendo o calor da queima dos materiais presentes no resíduo não </a:t>
              </a:r>
              <a:r>
                <a:rPr lang="pt-BR" sz="14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segegado</a:t>
              </a:r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 em energia. </a:t>
              </a:r>
            </a:p>
          </p:txBody>
        </p:sp>
      </p:grpSp>
      <p:sp>
        <p:nvSpPr>
          <p:cNvPr id="36" name="TextBox 130">
            <a:extLst>
              <a:ext uri="{FF2B5EF4-FFF2-40B4-BE49-F238E27FC236}">
                <a16:creationId xmlns:a16="http://schemas.microsoft.com/office/drawing/2014/main" id="{19CCDCCF-AE9C-5FD0-BC74-B2DFA18BF090}"/>
              </a:ext>
            </a:extLst>
          </p:cNvPr>
          <p:cNvSpPr txBox="1">
            <a:spLocks/>
          </p:cNvSpPr>
          <p:nvPr/>
        </p:nvSpPr>
        <p:spPr>
          <a:xfrm>
            <a:off x="330837" y="119202"/>
            <a:ext cx="10719601" cy="4247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pt-BR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Unidade de Recuperação Energética (URE) como parte da Solução</a:t>
            </a:r>
          </a:p>
        </p:txBody>
      </p:sp>
      <p:sp>
        <p:nvSpPr>
          <p:cNvPr id="37" name="TextBox 130">
            <a:extLst>
              <a:ext uri="{FF2B5EF4-FFF2-40B4-BE49-F238E27FC236}">
                <a16:creationId xmlns:a16="http://schemas.microsoft.com/office/drawing/2014/main" id="{9A865AF0-E135-BA43-C7E4-25EDAA1817FF}"/>
              </a:ext>
            </a:extLst>
          </p:cNvPr>
          <p:cNvSpPr txBox="1">
            <a:spLocks/>
          </p:cNvSpPr>
          <p:nvPr/>
        </p:nvSpPr>
        <p:spPr>
          <a:xfrm>
            <a:off x="95584" y="688084"/>
            <a:ext cx="4581063" cy="3139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pt-BR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Roboto" panose="02000000000000000000" pitchFamily="2" charset="0"/>
              </a:rPr>
              <a:t>Energia de Biomassa – Princípio Básico</a:t>
            </a:r>
          </a:p>
        </p:txBody>
      </p:sp>
      <p:sp>
        <p:nvSpPr>
          <p:cNvPr id="45" name="foco1">
            <a:extLst>
              <a:ext uri="{FF2B5EF4-FFF2-40B4-BE49-F238E27FC236}">
                <a16:creationId xmlns:a16="http://schemas.microsoft.com/office/drawing/2014/main" id="{20DEEA5B-255D-C277-10CE-509903D6D580}"/>
              </a:ext>
            </a:extLst>
          </p:cNvPr>
          <p:cNvSpPr/>
          <p:nvPr/>
        </p:nvSpPr>
        <p:spPr>
          <a:xfrm>
            <a:off x="2875070" y="3880621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bg1">
                  <a:alpha val="70517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6" name="esq1">
            <a:extLst>
              <a:ext uri="{FF2B5EF4-FFF2-40B4-BE49-F238E27FC236}">
                <a16:creationId xmlns:a16="http://schemas.microsoft.com/office/drawing/2014/main" id="{6E87C12F-8183-659E-1D6E-DA63F6641509}"/>
              </a:ext>
            </a:extLst>
          </p:cNvPr>
          <p:cNvSpPr>
            <a:spLocks noChangeAspect="1"/>
          </p:cNvSpPr>
          <p:nvPr/>
        </p:nvSpPr>
        <p:spPr>
          <a:xfrm>
            <a:off x="3044979" y="4050529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1</a:t>
            </a:r>
          </a:p>
        </p:txBody>
      </p:sp>
      <p:sp>
        <p:nvSpPr>
          <p:cNvPr id="47" name="foco2">
            <a:extLst>
              <a:ext uri="{FF2B5EF4-FFF2-40B4-BE49-F238E27FC236}">
                <a16:creationId xmlns:a16="http://schemas.microsoft.com/office/drawing/2014/main" id="{7AFACF0D-8C3C-528C-891D-7C45ACF60338}"/>
              </a:ext>
            </a:extLst>
          </p:cNvPr>
          <p:cNvSpPr/>
          <p:nvPr/>
        </p:nvSpPr>
        <p:spPr>
          <a:xfrm>
            <a:off x="4028032" y="4095236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accent1">
                  <a:alpha val="52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8" name="esq2">
            <a:extLst>
              <a:ext uri="{FF2B5EF4-FFF2-40B4-BE49-F238E27FC236}">
                <a16:creationId xmlns:a16="http://schemas.microsoft.com/office/drawing/2014/main" id="{FA5DA581-AED3-B9E0-E19D-5A661231FF78}"/>
              </a:ext>
            </a:extLst>
          </p:cNvPr>
          <p:cNvSpPr>
            <a:spLocks noChangeAspect="1"/>
          </p:cNvSpPr>
          <p:nvPr/>
        </p:nvSpPr>
        <p:spPr>
          <a:xfrm>
            <a:off x="4197941" y="4265144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2</a:t>
            </a:r>
          </a:p>
        </p:txBody>
      </p:sp>
      <p:sp>
        <p:nvSpPr>
          <p:cNvPr id="49" name="foco3">
            <a:extLst>
              <a:ext uri="{FF2B5EF4-FFF2-40B4-BE49-F238E27FC236}">
                <a16:creationId xmlns:a16="http://schemas.microsoft.com/office/drawing/2014/main" id="{BF90A7E0-A935-39C8-8115-169E42CE239B}"/>
              </a:ext>
            </a:extLst>
          </p:cNvPr>
          <p:cNvSpPr/>
          <p:nvPr/>
        </p:nvSpPr>
        <p:spPr>
          <a:xfrm>
            <a:off x="5315020" y="4930845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accent1">
                  <a:alpha val="52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0" name="esq3">
            <a:extLst>
              <a:ext uri="{FF2B5EF4-FFF2-40B4-BE49-F238E27FC236}">
                <a16:creationId xmlns:a16="http://schemas.microsoft.com/office/drawing/2014/main" id="{53A493A2-2D3B-6B88-DACA-5FB56C819336}"/>
              </a:ext>
            </a:extLst>
          </p:cNvPr>
          <p:cNvSpPr>
            <a:spLocks noChangeAspect="1"/>
          </p:cNvSpPr>
          <p:nvPr/>
        </p:nvSpPr>
        <p:spPr>
          <a:xfrm>
            <a:off x="5484928" y="5100753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3</a:t>
            </a:r>
          </a:p>
        </p:txBody>
      </p:sp>
      <p:sp>
        <p:nvSpPr>
          <p:cNvPr id="51" name="foco5">
            <a:extLst>
              <a:ext uri="{FF2B5EF4-FFF2-40B4-BE49-F238E27FC236}">
                <a16:creationId xmlns:a16="http://schemas.microsoft.com/office/drawing/2014/main" id="{27B1D0EE-9009-3DD7-CDA3-924FB3DC492E}"/>
              </a:ext>
            </a:extLst>
          </p:cNvPr>
          <p:cNvSpPr/>
          <p:nvPr/>
        </p:nvSpPr>
        <p:spPr>
          <a:xfrm>
            <a:off x="4746795" y="3858668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accent1">
                  <a:alpha val="52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2" name="esq5">
            <a:extLst>
              <a:ext uri="{FF2B5EF4-FFF2-40B4-BE49-F238E27FC236}">
                <a16:creationId xmlns:a16="http://schemas.microsoft.com/office/drawing/2014/main" id="{C3387BD1-0E11-6A8E-42B4-F04F5724A7A4}"/>
              </a:ext>
            </a:extLst>
          </p:cNvPr>
          <p:cNvSpPr>
            <a:spLocks noChangeAspect="1"/>
          </p:cNvSpPr>
          <p:nvPr/>
        </p:nvSpPr>
        <p:spPr>
          <a:xfrm>
            <a:off x="4916704" y="4028577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5</a:t>
            </a:r>
          </a:p>
        </p:txBody>
      </p:sp>
      <p:sp>
        <p:nvSpPr>
          <p:cNvPr id="53" name="foco6">
            <a:extLst>
              <a:ext uri="{FF2B5EF4-FFF2-40B4-BE49-F238E27FC236}">
                <a16:creationId xmlns:a16="http://schemas.microsoft.com/office/drawing/2014/main" id="{64E90ECC-A791-C60E-4C7B-223FFDD5665B}"/>
              </a:ext>
            </a:extLst>
          </p:cNvPr>
          <p:cNvSpPr/>
          <p:nvPr/>
        </p:nvSpPr>
        <p:spPr>
          <a:xfrm>
            <a:off x="5180096" y="3221731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bg1">
                  <a:alpha val="50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4" name="esq6">
            <a:extLst>
              <a:ext uri="{FF2B5EF4-FFF2-40B4-BE49-F238E27FC236}">
                <a16:creationId xmlns:a16="http://schemas.microsoft.com/office/drawing/2014/main" id="{71C7BD47-AF0E-063A-1F4C-21E188EBEC97}"/>
              </a:ext>
            </a:extLst>
          </p:cNvPr>
          <p:cNvSpPr>
            <a:spLocks noChangeAspect="1"/>
          </p:cNvSpPr>
          <p:nvPr/>
        </p:nvSpPr>
        <p:spPr>
          <a:xfrm>
            <a:off x="5350004" y="3391639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6</a:t>
            </a:r>
          </a:p>
        </p:txBody>
      </p:sp>
      <p:sp>
        <p:nvSpPr>
          <p:cNvPr id="55" name="foco4">
            <a:extLst>
              <a:ext uri="{FF2B5EF4-FFF2-40B4-BE49-F238E27FC236}">
                <a16:creationId xmlns:a16="http://schemas.microsoft.com/office/drawing/2014/main" id="{5ECCEC16-9A17-E1B6-FAA2-5F99D19CCCCF}"/>
              </a:ext>
            </a:extLst>
          </p:cNvPr>
          <p:cNvSpPr/>
          <p:nvPr/>
        </p:nvSpPr>
        <p:spPr>
          <a:xfrm>
            <a:off x="4154619" y="3215085"/>
            <a:ext cx="645817" cy="645817"/>
          </a:xfrm>
          <a:prstGeom prst="ellipse">
            <a:avLst/>
          </a:prstGeom>
          <a:gradFill flip="none" rotWithShape="1">
            <a:gsLst>
              <a:gs pos="27000">
                <a:schemeClr val="accent3">
                  <a:lumMod val="60000"/>
                  <a:lumOff val="40000"/>
                  <a:alpha val="0"/>
                </a:schemeClr>
              </a:gs>
              <a:gs pos="87000">
                <a:schemeClr val="accent3">
                  <a:lumMod val="60000"/>
                  <a:lumOff val="40000"/>
                  <a:alpha val="0"/>
                </a:schemeClr>
              </a:gs>
              <a:gs pos="51000">
                <a:schemeClr val="bg1">
                  <a:alpha val="50000"/>
                </a:schemeClr>
              </a:gs>
              <a:gs pos="71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6" name="esq4">
            <a:extLst>
              <a:ext uri="{FF2B5EF4-FFF2-40B4-BE49-F238E27FC236}">
                <a16:creationId xmlns:a16="http://schemas.microsoft.com/office/drawing/2014/main" id="{DBC9C61C-0125-C5BD-71BA-B23838C30099}"/>
              </a:ext>
            </a:extLst>
          </p:cNvPr>
          <p:cNvSpPr>
            <a:spLocks noChangeAspect="1"/>
          </p:cNvSpPr>
          <p:nvPr/>
        </p:nvSpPr>
        <p:spPr>
          <a:xfrm>
            <a:off x="4324528" y="3384994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4</a:t>
            </a:r>
          </a:p>
        </p:txBody>
      </p:sp>
      <p:sp>
        <p:nvSpPr>
          <p:cNvPr id="57" name="dir1">
            <a:extLst>
              <a:ext uri="{FF2B5EF4-FFF2-40B4-BE49-F238E27FC236}">
                <a16:creationId xmlns:a16="http://schemas.microsoft.com/office/drawing/2014/main" id="{8E091A89-0F00-AA4E-BDE1-B59D8BB7B42A}"/>
              </a:ext>
            </a:extLst>
          </p:cNvPr>
          <p:cNvSpPr>
            <a:spLocks noChangeAspect="1"/>
          </p:cNvSpPr>
          <p:nvPr/>
        </p:nvSpPr>
        <p:spPr>
          <a:xfrm>
            <a:off x="4853134" y="859965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1</a:t>
            </a:r>
          </a:p>
        </p:txBody>
      </p:sp>
      <p:grpSp>
        <p:nvGrpSpPr>
          <p:cNvPr id="61" name="banner2">
            <a:extLst>
              <a:ext uri="{FF2B5EF4-FFF2-40B4-BE49-F238E27FC236}">
                <a16:creationId xmlns:a16="http://schemas.microsoft.com/office/drawing/2014/main" id="{7863D581-4082-3A75-C464-191D2DE3D4AE}"/>
              </a:ext>
            </a:extLst>
          </p:cNvPr>
          <p:cNvGrpSpPr/>
          <p:nvPr/>
        </p:nvGrpSpPr>
        <p:grpSpPr>
          <a:xfrm>
            <a:off x="5255387" y="1362649"/>
            <a:ext cx="6348842" cy="463219"/>
            <a:chOff x="10509980" y="1562712"/>
            <a:chExt cx="12697683" cy="926437"/>
          </a:xfrm>
        </p:grpSpPr>
        <p:sp useBgFill="1">
          <p:nvSpPr>
            <p:cNvPr id="62" name="Retângulo Arredondado 61">
              <a:extLst>
                <a:ext uri="{FF2B5EF4-FFF2-40B4-BE49-F238E27FC236}">
                  <a16:creationId xmlns:a16="http://schemas.microsoft.com/office/drawing/2014/main" id="{00D05F03-BDF8-CA65-5F8D-73301FA4AB3C}"/>
                </a:ext>
              </a:extLst>
            </p:cNvPr>
            <p:cNvSpPr/>
            <p:nvPr/>
          </p:nvSpPr>
          <p:spPr>
            <a:xfrm>
              <a:off x="10509980" y="1562712"/>
              <a:ext cx="12697683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3" name="legenda2">
              <a:extLst>
                <a:ext uri="{FF2B5EF4-FFF2-40B4-BE49-F238E27FC236}">
                  <a16:creationId xmlns:a16="http://schemas.microsoft.com/office/drawing/2014/main" id="{1AFD50DC-E9CB-30E6-061F-3FE5C4E2BC8E}"/>
                </a:ext>
              </a:extLst>
            </p:cNvPr>
            <p:cNvSpPr txBox="1">
              <a:spLocks/>
            </p:cNvSpPr>
            <p:nvPr/>
          </p:nvSpPr>
          <p:spPr>
            <a:xfrm>
              <a:off x="11323326" y="1748036"/>
              <a:ext cx="11584799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A agua do sistema é vaporizada</a:t>
              </a:r>
            </a:p>
          </p:txBody>
        </p:sp>
      </p:grpSp>
      <p:grpSp>
        <p:nvGrpSpPr>
          <p:cNvPr id="64" name="banner3">
            <a:extLst>
              <a:ext uri="{FF2B5EF4-FFF2-40B4-BE49-F238E27FC236}">
                <a16:creationId xmlns:a16="http://schemas.microsoft.com/office/drawing/2014/main" id="{085E7EF3-A6C2-0285-F95F-D0EFA3510BB4}"/>
              </a:ext>
            </a:extLst>
          </p:cNvPr>
          <p:cNvGrpSpPr/>
          <p:nvPr/>
        </p:nvGrpSpPr>
        <p:grpSpPr>
          <a:xfrm>
            <a:off x="5790062" y="1943942"/>
            <a:ext cx="5814167" cy="466096"/>
            <a:chOff x="11370784" y="1562712"/>
            <a:chExt cx="11628333" cy="932191"/>
          </a:xfrm>
        </p:grpSpPr>
        <p:sp useBgFill="1">
          <p:nvSpPr>
            <p:cNvPr id="65" name="Retângulo Arredondado 64">
              <a:extLst>
                <a:ext uri="{FF2B5EF4-FFF2-40B4-BE49-F238E27FC236}">
                  <a16:creationId xmlns:a16="http://schemas.microsoft.com/office/drawing/2014/main" id="{03D62C77-0363-C667-081A-1F59635D111F}"/>
                </a:ext>
              </a:extLst>
            </p:cNvPr>
            <p:cNvSpPr/>
            <p:nvPr/>
          </p:nvSpPr>
          <p:spPr>
            <a:xfrm>
              <a:off x="11370784" y="1562712"/>
              <a:ext cx="11628333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6" name="legenda2">
              <a:extLst>
                <a:ext uri="{FF2B5EF4-FFF2-40B4-BE49-F238E27FC236}">
                  <a16:creationId xmlns:a16="http://schemas.microsoft.com/office/drawing/2014/main" id="{7FFF59C1-19E0-5AAC-95DE-B2D7000C4E57}"/>
                </a:ext>
              </a:extLst>
            </p:cNvPr>
            <p:cNvSpPr txBox="1">
              <a:spLocks/>
            </p:cNvSpPr>
            <p:nvPr/>
          </p:nvSpPr>
          <p:spPr>
            <a:xfrm>
              <a:off x="12204950" y="1571574"/>
              <a:ext cx="10446503" cy="92332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O vapor gerado é enviado para a turbina, transformando energia elétrica</a:t>
              </a:r>
              <a:endParaRPr lang="pt-BR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Lato" panose="020F0502020204030203" pitchFamily="34" charset="77"/>
                <a:ea typeface="Lato Light" panose="020F050202020403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7" name="banner4">
            <a:extLst>
              <a:ext uri="{FF2B5EF4-FFF2-40B4-BE49-F238E27FC236}">
                <a16:creationId xmlns:a16="http://schemas.microsoft.com/office/drawing/2014/main" id="{219773E6-43E8-AF8A-6408-333C16DD2E08}"/>
              </a:ext>
            </a:extLst>
          </p:cNvPr>
          <p:cNvGrpSpPr/>
          <p:nvPr/>
        </p:nvGrpSpPr>
        <p:grpSpPr>
          <a:xfrm>
            <a:off x="6293918" y="2525235"/>
            <a:ext cx="5310311" cy="463219"/>
            <a:chOff x="12025571" y="1562712"/>
            <a:chExt cx="10620622" cy="926437"/>
          </a:xfrm>
        </p:grpSpPr>
        <p:sp useBgFill="1">
          <p:nvSpPr>
            <p:cNvPr id="68" name="Retângulo Arredondado 67">
              <a:extLst>
                <a:ext uri="{FF2B5EF4-FFF2-40B4-BE49-F238E27FC236}">
                  <a16:creationId xmlns:a16="http://schemas.microsoft.com/office/drawing/2014/main" id="{3AA9DABA-AD12-74D7-51A7-D46B75E2EFC4}"/>
                </a:ext>
              </a:extLst>
            </p:cNvPr>
            <p:cNvSpPr/>
            <p:nvPr/>
          </p:nvSpPr>
          <p:spPr>
            <a:xfrm>
              <a:off x="12025571" y="1562712"/>
              <a:ext cx="10620622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9" name="legenda2">
              <a:extLst>
                <a:ext uri="{FF2B5EF4-FFF2-40B4-BE49-F238E27FC236}">
                  <a16:creationId xmlns:a16="http://schemas.microsoft.com/office/drawing/2014/main" id="{6937970F-A598-7586-1E15-66C19CEB8B35}"/>
                </a:ext>
              </a:extLst>
            </p:cNvPr>
            <p:cNvSpPr txBox="1">
              <a:spLocks/>
            </p:cNvSpPr>
            <p:nvPr/>
          </p:nvSpPr>
          <p:spPr>
            <a:xfrm>
              <a:off x="12923797" y="1756240"/>
              <a:ext cx="9422858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Tratamento de Emissões</a:t>
              </a:r>
            </a:p>
          </p:txBody>
        </p:sp>
      </p:grpSp>
      <p:grpSp>
        <p:nvGrpSpPr>
          <p:cNvPr id="70" name="banner5">
            <a:extLst>
              <a:ext uri="{FF2B5EF4-FFF2-40B4-BE49-F238E27FC236}">
                <a16:creationId xmlns:a16="http://schemas.microsoft.com/office/drawing/2014/main" id="{C40B745B-0F72-81CF-3FF3-082E5B27953D}"/>
              </a:ext>
            </a:extLst>
          </p:cNvPr>
          <p:cNvGrpSpPr/>
          <p:nvPr/>
        </p:nvGrpSpPr>
        <p:grpSpPr>
          <a:xfrm>
            <a:off x="6828899" y="3106528"/>
            <a:ext cx="4775330" cy="463219"/>
            <a:chOff x="13705129" y="1562712"/>
            <a:chExt cx="9550660" cy="926437"/>
          </a:xfrm>
        </p:grpSpPr>
        <p:sp useBgFill="1">
          <p:nvSpPr>
            <p:cNvPr id="71" name="Retângulo Arredondado 70">
              <a:extLst>
                <a:ext uri="{FF2B5EF4-FFF2-40B4-BE49-F238E27FC236}">
                  <a16:creationId xmlns:a16="http://schemas.microsoft.com/office/drawing/2014/main" id="{CF75A74D-B51C-080A-36F4-2CEF52DA633D}"/>
                </a:ext>
              </a:extLst>
            </p:cNvPr>
            <p:cNvSpPr/>
            <p:nvPr/>
          </p:nvSpPr>
          <p:spPr>
            <a:xfrm>
              <a:off x="13705129" y="1562712"/>
              <a:ext cx="9550660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2" name="legenda2">
              <a:extLst>
                <a:ext uri="{FF2B5EF4-FFF2-40B4-BE49-F238E27FC236}">
                  <a16:creationId xmlns:a16="http://schemas.microsoft.com/office/drawing/2014/main" id="{A694F746-5D53-6CD6-9F33-DE697B8BE08D}"/>
                </a:ext>
              </a:extLst>
            </p:cNvPr>
            <p:cNvSpPr txBox="1">
              <a:spLocks/>
            </p:cNvSpPr>
            <p:nvPr/>
          </p:nvSpPr>
          <p:spPr>
            <a:xfrm>
              <a:off x="14520505" y="1748036"/>
              <a:ext cx="8387620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Tratamento de Emissões</a:t>
              </a:r>
            </a:p>
          </p:txBody>
        </p:sp>
      </p:grpSp>
      <p:grpSp>
        <p:nvGrpSpPr>
          <p:cNvPr id="73" name="banner6">
            <a:extLst>
              <a:ext uri="{FF2B5EF4-FFF2-40B4-BE49-F238E27FC236}">
                <a16:creationId xmlns:a16="http://schemas.microsoft.com/office/drawing/2014/main" id="{B8B920FD-9927-BF46-5932-8CA8AD2E08AF}"/>
              </a:ext>
            </a:extLst>
          </p:cNvPr>
          <p:cNvGrpSpPr/>
          <p:nvPr/>
        </p:nvGrpSpPr>
        <p:grpSpPr>
          <a:xfrm>
            <a:off x="7336607" y="3687822"/>
            <a:ext cx="4267622" cy="463219"/>
            <a:chOff x="14672419" y="1562712"/>
            <a:chExt cx="8535243" cy="926437"/>
          </a:xfrm>
        </p:grpSpPr>
        <p:sp useBgFill="1">
          <p:nvSpPr>
            <p:cNvPr id="74" name="Retângulo Arredondado 73">
              <a:extLst>
                <a:ext uri="{FF2B5EF4-FFF2-40B4-BE49-F238E27FC236}">
                  <a16:creationId xmlns:a16="http://schemas.microsoft.com/office/drawing/2014/main" id="{BAB946C5-84BA-7C42-0728-191033041C0D}"/>
                </a:ext>
              </a:extLst>
            </p:cNvPr>
            <p:cNvSpPr/>
            <p:nvPr/>
          </p:nvSpPr>
          <p:spPr>
            <a:xfrm>
              <a:off x="14672419" y="1562712"/>
              <a:ext cx="8535243" cy="926437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innerShdw blurRad="190500" dist="76200" dir="135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5" name="legenda2">
              <a:extLst>
                <a:ext uri="{FF2B5EF4-FFF2-40B4-BE49-F238E27FC236}">
                  <a16:creationId xmlns:a16="http://schemas.microsoft.com/office/drawing/2014/main" id="{1E298160-98C2-0F5C-8E44-63DCCB0C5498}"/>
                </a:ext>
              </a:extLst>
            </p:cNvPr>
            <p:cNvSpPr txBox="1">
              <a:spLocks/>
            </p:cNvSpPr>
            <p:nvPr/>
          </p:nvSpPr>
          <p:spPr>
            <a:xfrm>
              <a:off x="15537945" y="1756240"/>
              <a:ext cx="7370179" cy="553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defTabSz="457200"/>
              <a:r>
                <a:rPr lang="pt-BR" sz="12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entury Gothic" panose="020B0502020202020204" pitchFamily="34" charset="0"/>
                  <a:ea typeface="Lato Light" panose="020F0502020204030203" pitchFamily="34" charset="0"/>
                  <a:cs typeface="Segoe UI Light" panose="020B0502040204020203" pitchFamily="34" charset="0"/>
                </a:rPr>
                <a:t>Tratamento de Emissões </a:t>
              </a:r>
            </a:p>
          </p:txBody>
        </p:sp>
      </p:grpSp>
      <p:sp>
        <p:nvSpPr>
          <p:cNvPr id="78" name="dir2">
            <a:extLst>
              <a:ext uri="{FF2B5EF4-FFF2-40B4-BE49-F238E27FC236}">
                <a16:creationId xmlns:a16="http://schemas.microsoft.com/office/drawing/2014/main" id="{21896041-9094-7252-F863-1B6708CE7800}"/>
              </a:ext>
            </a:extLst>
          </p:cNvPr>
          <p:cNvSpPr>
            <a:spLocks noChangeAspect="1"/>
          </p:cNvSpPr>
          <p:nvPr/>
        </p:nvSpPr>
        <p:spPr>
          <a:xfrm>
            <a:off x="5356060" y="1440809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2</a:t>
            </a:r>
          </a:p>
        </p:txBody>
      </p:sp>
      <p:sp>
        <p:nvSpPr>
          <p:cNvPr id="79" name="dir3">
            <a:extLst>
              <a:ext uri="{FF2B5EF4-FFF2-40B4-BE49-F238E27FC236}">
                <a16:creationId xmlns:a16="http://schemas.microsoft.com/office/drawing/2014/main" id="{C627E695-4F08-00F3-60F0-755B9AF871D6}"/>
              </a:ext>
            </a:extLst>
          </p:cNvPr>
          <p:cNvSpPr>
            <a:spLocks noChangeAspect="1"/>
          </p:cNvSpPr>
          <p:nvPr/>
        </p:nvSpPr>
        <p:spPr>
          <a:xfrm>
            <a:off x="5901144" y="2022551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3</a:t>
            </a:r>
          </a:p>
        </p:txBody>
      </p:sp>
      <p:sp>
        <p:nvSpPr>
          <p:cNvPr id="80" name="dir4">
            <a:extLst>
              <a:ext uri="{FF2B5EF4-FFF2-40B4-BE49-F238E27FC236}">
                <a16:creationId xmlns:a16="http://schemas.microsoft.com/office/drawing/2014/main" id="{86A960E4-6D49-CFCC-96E8-471EA338C946}"/>
              </a:ext>
            </a:extLst>
          </p:cNvPr>
          <p:cNvSpPr>
            <a:spLocks noChangeAspect="1"/>
          </p:cNvSpPr>
          <p:nvPr/>
        </p:nvSpPr>
        <p:spPr>
          <a:xfrm>
            <a:off x="6406124" y="2604293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4</a:t>
            </a:r>
          </a:p>
        </p:txBody>
      </p:sp>
      <p:sp>
        <p:nvSpPr>
          <p:cNvPr id="81" name="dir5">
            <a:extLst>
              <a:ext uri="{FF2B5EF4-FFF2-40B4-BE49-F238E27FC236}">
                <a16:creationId xmlns:a16="http://schemas.microsoft.com/office/drawing/2014/main" id="{180C2D0F-DE2A-CFDA-D814-2FCBA94CBD14}"/>
              </a:ext>
            </a:extLst>
          </p:cNvPr>
          <p:cNvSpPr>
            <a:spLocks noChangeAspect="1"/>
          </p:cNvSpPr>
          <p:nvPr/>
        </p:nvSpPr>
        <p:spPr>
          <a:xfrm>
            <a:off x="6930587" y="3193703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5</a:t>
            </a:r>
          </a:p>
        </p:txBody>
      </p:sp>
      <p:sp>
        <p:nvSpPr>
          <p:cNvPr id="82" name="dir6">
            <a:extLst>
              <a:ext uri="{FF2B5EF4-FFF2-40B4-BE49-F238E27FC236}">
                <a16:creationId xmlns:a16="http://schemas.microsoft.com/office/drawing/2014/main" id="{A57BFC77-911C-E1F3-54EF-CA091D789B07}"/>
              </a:ext>
            </a:extLst>
          </p:cNvPr>
          <p:cNvSpPr>
            <a:spLocks noChangeAspect="1"/>
          </p:cNvSpPr>
          <p:nvPr/>
        </p:nvSpPr>
        <p:spPr>
          <a:xfrm>
            <a:off x="7447327" y="3775060"/>
            <a:ext cx="306000" cy="3060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500000" scaled="1"/>
            <a:tileRect/>
          </a:gradFill>
          <a:ln w="60325">
            <a:gradFill>
              <a:gsLst>
                <a:gs pos="0">
                  <a:schemeClr val="accent2"/>
                </a:gs>
                <a:gs pos="99000">
                  <a:schemeClr val="accent2">
                    <a:lumMod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pt-BR" sz="1200" b="1" dirty="0">
                <a:solidFill>
                  <a:srgbClr val="FFFFFF"/>
                </a:solidFill>
                <a:latin typeface="Lato Black" panose="020F0502020204030203" pitchFamily="34" charset="77"/>
              </a:rPr>
              <a:t>6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963C232-1C2C-2E90-1FA4-72CAC7945558}"/>
              </a:ext>
            </a:extLst>
          </p:cNvPr>
          <p:cNvSpPr txBox="1"/>
          <p:nvPr/>
        </p:nvSpPr>
        <p:spPr>
          <a:xfrm>
            <a:off x="7356979" y="4176257"/>
            <a:ext cx="424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Lato Light" panose="020F0502020204030203" pitchFamily="34" charset="0"/>
                <a:cs typeface="Segoe UI Light" panose="020B0502040204020203" pitchFamily="34" charset="0"/>
              </a:rPr>
              <a:t>Padrão emissões atmosféricas no Estado de São Paulo é idêntico aos limites utilizados na Europa</a:t>
            </a:r>
          </a:p>
        </p:txBody>
      </p:sp>
    </p:spTree>
    <p:extLst>
      <p:ext uri="{BB962C8B-B14F-4D97-AF65-F5344CB8AC3E}">
        <p14:creationId xmlns:p14="http://schemas.microsoft.com/office/powerpoint/2010/main" val="17984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7037E-7 L 0.17708 3.7037E-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2.96296E-6 L 3.75E-6 0.70069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0505E-6 4.81481E-6 L 0.52172 4.81481E-6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8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3414E-6 2.59259E-6 L 0.47914 2.59259E-6 " pathEditMode="relative" rAng="0" ptsTypes="AA">
                                      <p:cBhvr>
                                        <p:cTn id="54" dur="10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3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80871E-6 4.62963E-6 L 0.43571 4.62963E-6 " pathEditMode="relative" rAng="0" ptsTypes="AA">
                                      <p:cBhvr>
                                        <p:cTn id="76" dur="10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4606E-7 -3.33333E-6 L 0.39365 -3.33333E-6 " pathEditMode="relative" rAng="0" ptsTypes="AA">
                                      <p:cBhvr>
                                        <p:cTn id="98" dur="10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2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223E-6 -2.96296E-6 L 0.35068 -2.96296E-6 " pathEditMode="relative" rAng="0" ptsTypes="AA">
                                      <p:cBhvr>
                                        <p:cTn id="120" dur="10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4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12579E-6 4.81481E-6 L 0.30894 0.00023 " pathEditMode="relative" rAng="0" ptsTypes="AA">
                                      <p:cBhvr>
                                        <p:cTn id="142" dur="10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4" y="12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45" grpId="0" animBg="1"/>
      <p:bldP spid="45" grpId="1" animBg="1"/>
      <p:bldP spid="46" grpId="0" animBg="1"/>
      <p:bldP spid="47" grpId="0" animBg="1"/>
      <p:bldP spid="47" grpId="1" animBg="1"/>
      <p:bldP spid="48" grpId="0" animBg="1"/>
      <p:bldP spid="49" grpId="0" animBg="1"/>
      <p:bldP spid="49" grpId="1" animBg="1"/>
      <p:bldP spid="50" grpId="0" animBg="1"/>
      <p:bldP spid="51" grpId="0" animBg="1"/>
      <p:bldP spid="51" grpId="1" animBg="1"/>
      <p:bldP spid="52" grpId="0" animBg="1"/>
      <p:bldP spid="53" grpId="0" animBg="1"/>
      <p:bldP spid="54" grpId="0" animBg="1"/>
      <p:bldP spid="55" grpId="0" animBg="1"/>
      <p:bldP spid="55" grpId="1" animBg="1"/>
      <p:bldP spid="56" grpId="0" animBg="1"/>
      <p:bldP spid="57" grpId="0" animBg="1"/>
      <p:bldP spid="5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8245</TotalTime>
  <Words>1308</Words>
  <Application>Microsoft Office PowerPoint</Application>
  <PresentationFormat>Widescreen</PresentationFormat>
  <Paragraphs>218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50" baseType="lpstr">
      <vt:lpstr>Meiryo</vt:lpstr>
      <vt:lpstr>Arial</vt:lpstr>
      <vt:lpstr>Calibri</vt:lpstr>
      <vt:lpstr>Calibri Light</vt:lpstr>
      <vt:lpstr>Carlito</vt:lpstr>
      <vt:lpstr>Century Gothic</vt:lpstr>
      <vt:lpstr>Lato</vt:lpstr>
      <vt:lpstr>Lato Black</vt:lpstr>
      <vt:lpstr>Open Sans</vt:lpstr>
      <vt:lpstr>Open Sans Extrabold</vt:lpstr>
      <vt:lpstr>Open Sans Semibold</vt:lpstr>
      <vt:lpstr>Prompt</vt:lpstr>
      <vt:lpstr>Source Sans Pro</vt:lpstr>
      <vt:lpstr>Source Sans Pro Black</vt:lpstr>
      <vt:lpstr>Source Sans Pro Light</vt:lpstr>
      <vt:lpstr>Sutco_Aufzaehlung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erodrigues@ecourbis.com.br</dc:creator>
  <cp:lastModifiedBy>Ednei Rodrigues Silva</cp:lastModifiedBy>
  <cp:revision>920</cp:revision>
  <cp:lastPrinted>2021-04-26T13:23:24Z</cp:lastPrinted>
  <dcterms:created xsi:type="dcterms:W3CDTF">2021-04-07T14:17:25Z</dcterms:created>
  <dcterms:modified xsi:type="dcterms:W3CDTF">2024-11-21T11:23:42Z</dcterms:modified>
</cp:coreProperties>
</file>